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30"/>
  </p:notesMasterIdLst>
  <p:sldIdLst>
    <p:sldId id="258" r:id="rId3"/>
    <p:sldId id="335" r:id="rId4"/>
    <p:sldId id="259" r:id="rId5"/>
    <p:sldId id="364" r:id="rId6"/>
    <p:sldId id="261" r:id="rId7"/>
    <p:sldId id="338" r:id="rId8"/>
    <p:sldId id="340" r:id="rId9"/>
    <p:sldId id="350" r:id="rId10"/>
    <p:sldId id="346" r:id="rId11"/>
    <p:sldId id="342" r:id="rId12"/>
    <p:sldId id="351" r:id="rId13"/>
    <p:sldId id="344" r:id="rId14"/>
    <p:sldId id="369" r:id="rId15"/>
    <p:sldId id="456" r:id="rId16"/>
    <p:sldId id="360" r:id="rId17"/>
    <p:sldId id="347" r:id="rId18"/>
    <p:sldId id="349" r:id="rId19"/>
    <p:sldId id="348" r:id="rId20"/>
    <p:sldId id="337" r:id="rId21"/>
    <p:sldId id="361" r:id="rId22"/>
    <p:sldId id="366" r:id="rId23"/>
    <p:sldId id="367" r:id="rId24"/>
    <p:sldId id="368" r:id="rId25"/>
    <p:sldId id="354" r:id="rId26"/>
    <p:sldId id="359" r:id="rId27"/>
    <p:sldId id="455" r:id="rId28"/>
    <p:sldId id="334"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8AD8"/>
    <a:srgbClr val="FF4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245"/>
    <p:restoredTop sz="93233"/>
  </p:normalViewPr>
  <p:slideViewPr>
    <p:cSldViewPr snapToGrid="0" snapToObjects="1">
      <p:cViewPr varScale="1">
        <p:scale>
          <a:sx n="84" d="100"/>
          <a:sy n="84" d="100"/>
        </p:scale>
        <p:origin x="872" y="184"/>
      </p:cViewPr>
      <p:guideLst>
        <p:guide orient="horz" pos="2160"/>
        <p:guide pos="2880"/>
      </p:guideLst>
    </p:cSldViewPr>
  </p:slideViewPr>
  <p:outlineViewPr>
    <p:cViewPr>
      <p:scale>
        <a:sx n="33" d="100"/>
        <a:sy n="33" d="100"/>
      </p:scale>
      <p:origin x="0" y="-5136"/>
    </p:cViewPr>
  </p:outlineViewPr>
  <p:notesTextViewPr>
    <p:cViewPr>
      <p:scale>
        <a:sx n="100" d="100"/>
        <a:sy n="100" d="100"/>
      </p:scale>
      <p:origin x="0" y="0"/>
    </p:cViewPr>
  </p:notesTextViewPr>
  <p:sorterViewPr>
    <p:cViewPr>
      <p:scale>
        <a:sx n="79" d="100"/>
        <a:sy n="79"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40C327F-5B43-E04E-8E8F-FE6349323C89}" type="datetimeFigureOut">
              <a:rPr lang="en-US" smtClean="0"/>
              <a:t>10/10/19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1E8CCE-8E22-B748-B00F-7F5DFC016ED9}" type="slidenum">
              <a:rPr lang="en-US" smtClean="0"/>
              <a:t>‹#›</a:t>
            </a:fld>
            <a:endParaRPr lang="en-US"/>
          </a:p>
        </p:txBody>
      </p:sp>
    </p:spTree>
    <p:extLst>
      <p:ext uri="{BB962C8B-B14F-4D97-AF65-F5344CB8AC3E}">
        <p14:creationId xmlns:p14="http://schemas.microsoft.com/office/powerpoint/2010/main" val="366760705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1E8CCE-8E22-B748-B00F-7F5DFC016ED9}" type="slidenum">
              <a:rPr lang="en-US" smtClean="0"/>
              <a:t>1</a:t>
            </a:fld>
            <a:endParaRPr lang="en-US"/>
          </a:p>
        </p:txBody>
      </p:sp>
    </p:spTree>
    <p:extLst>
      <p:ext uri="{BB962C8B-B14F-4D97-AF65-F5344CB8AC3E}">
        <p14:creationId xmlns:p14="http://schemas.microsoft.com/office/powerpoint/2010/main" val="35361378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1E8CCE-8E22-B748-B00F-7F5DFC016ED9}" type="slidenum">
              <a:rPr lang="en-US" smtClean="0"/>
              <a:t>18</a:t>
            </a:fld>
            <a:endParaRPr lang="en-US"/>
          </a:p>
        </p:txBody>
      </p:sp>
    </p:spTree>
    <p:extLst>
      <p:ext uri="{BB962C8B-B14F-4D97-AF65-F5344CB8AC3E}">
        <p14:creationId xmlns:p14="http://schemas.microsoft.com/office/powerpoint/2010/main" val="20203123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5A59C05-5A48-F541-A185-3F65F1A3C547}" type="datetimeFigureOut">
              <a:rPr lang="en-US" smtClean="0"/>
              <a:t>10/10/19</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2002217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8C8C977-05D6-0542-AA85-2C58EEA95677}" type="datetimeFigureOut">
              <a:rPr lang="en-US" smtClean="0"/>
              <a:t>10/10/19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E2E22E-01E2-3043-9FDD-368F99C1B3F6}" type="slidenum">
              <a:rPr lang="en-US" smtClean="0"/>
              <a:t>‹#›</a:t>
            </a:fld>
            <a:endParaRPr lang="en-US"/>
          </a:p>
        </p:txBody>
      </p:sp>
    </p:spTree>
    <p:extLst>
      <p:ext uri="{BB962C8B-B14F-4D97-AF65-F5344CB8AC3E}">
        <p14:creationId xmlns:p14="http://schemas.microsoft.com/office/powerpoint/2010/main" val="1293596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8C8C977-05D6-0542-AA85-2C58EEA95677}" type="datetimeFigureOut">
              <a:rPr lang="en-US" smtClean="0"/>
              <a:t>10/10/19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E2E22E-01E2-3043-9FDD-368F99C1B3F6}" type="slidenum">
              <a:rPr lang="en-US" smtClean="0"/>
              <a:t>‹#›</a:t>
            </a:fld>
            <a:endParaRPr lang="en-US"/>
          </a:p>
        </p:txBody>
      </p:sp>
    </p:spTree>
    <p:extLst>
      <p:ext uri="{BB962C8B-B14F-4D97-AF65-F5344CB8AC3E}">
        <p14:creationId xmlns:p14="http://schemas.microsoft.com/office/powerpoint/2010/main" val="6565744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8C8C977-05D6-0542-AA85-2C58EEA95677}" type="datetimeFigureOut">
              <a:rPr lang="en-US" smtClean="0"/>
              <a:t>10/10/19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E2E22E-01E2-3043-9FDD-368F99C1B3F6}" type="slidenum">
              <a:rPr lang="en-US" smtClean="0"/>
              <a:t>‹#›</a:t>
            </a:fld>
            <a:endParaRPr lang="en-US"/>
          </a:p>
        </p:txBody>
      </p:sp>
    </p:spTree>
    <p:extLst>
      <p:ext uri="{BB962C8B-B14F-4D97-AF65-F5344CB8AC3E}">
        <p14:creationId xmlns:p14="http://schemas.microsoft.com/office/powerpoint/2010/main" val="36114525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8C8C977-05D6-0542-AA85-2C58EEA95677}" type="datetimeFigureOut">
              <a:rPr lang="en-US" smtClean="0"/>
              <a:t>10/10/19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E2E22E-01E2-3043-9FDD-368F99C1B3F6}" type="slidenum">
              <a:rPr lang="en-US" smtClean="0"/>
              <a:t>‹#›</a:t>
            </a:fld>
            <a:endParaRPr lang="en-US"/>
          </a:p>
        </p:txBody>
      </p:sp>
    </p:spTree>
    <p:extLst>
      <p:ext uri="{BB962C8B-B14F-4D97-AF65-F5344CB8AC3E}">
        <p14:creationId xmlns:p14="http://schemas.microsoft.com/office/powerpoint/2010/main" val="5218992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8C8C977-05D6-0542-AA85-2C58EEA95677}" type="datetimeFigureOut">
              <a:rPr lang="en-US" smtClean="0"/>
              <a:t>10/10/19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6E2E22E-01E2-3043-9FDD-368F99C1B3F6}" type="slidenum">
              <a:rPr lang="en-US" smtClean="0"/>
              <a:t>‹#›</a:t>
            </a:fld>
            <a:endParaRPr lang="en-US"/>
          </a:p>
        </p:txBody>
      </p:sp>
    </p:spTree>
    <p:extLst>
      <p:ext uri="{BB962C8B-B14F-4D97-AF65-F5344CB8AC3E}">
        <p14:creationId xmlns:p14="http://schemas.microsoft.com/office/powerpoint/2010/main" val="13005527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8C8C977-05D6-0542-AA85-2C58EEA95677}" type="datetimeFigureOut">
              <a:rPr lang="en-US" smtClean="0"/>
              <a:t>10/10/19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E2E22E-01E2-3043-9FDD-368F99C1B3F6}" type="slidenum">
              <a:rPr lang="en-US" smtClean="0"/>
              <a:t>‹#›</a:t>
            </a:fld>
            <a:endParaRPr lang="en-US"/>
          </a:p>
        </p:txBody>
      </p:sp>
      <p:pic>
        <p:nvPicPr>
          <p:cNvPr id="8" name="Picture 7" descr="1349791315.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24800" y="5878810"/>
            <a:ext cx="990600" cy="8267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6370729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8C8C977-05D6-0542-AA85-2C58EEA95677}" type="datetimeFigureOut">
              <a:rPr lang="en-US" smtClean="0"/>
              <a:t>10/10/19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E2E22E-01E2-3043-9FDD-368F99C1B3F6}" type="slidenum">
              <a:rPr lang="en-US" smtClean="0"/>
              <a:t>‹#›</a:t>
            </a:fld>
            <a:endParaRPr lang="en-US"/>
          </a:p>
        </p:txBody>
      </p:sp>
    </p:spTree>
    <p:extLst>
      <p:ext uri="{BB962C8B-B14F-4D97-AF65-F5344CB8AC3E}">
        <p14:creationId xmlns:p14="http://schemas.microsoft.com/office/powerpoint/2010/main" val="12526872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Date Placeholder 3"/>
          <p:cNvSpPr>
            <a:spLocks noGrp="1"/>
          </p:cNvSpPr>
          <p:nvPr>
            <p:ph type="dt" sz="half" idx="10"/>
          </p:nvPr>
        </p:nvSpPr>
        <p:spPr/>
        <p:txBody>
          <a:bodyPr/>
          <a:lstStyle/>
          <a:p>
            <a:fld id="{E47B2E40-979F-4F46-AB57-C3F898142D43}" type="datetimeFigureOut">
              <a:rPr lang="en-US" smtClean="0"/>
              <a:t>10/10/19</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703705000"/>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2.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A59C05-5A48-F541-A185-3F65F1A3C547}" type="datetimeFigureOut">
              <a:rPr lang="en-US" smtClean="0"/>
              <a:t>10/10/19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883C1C-1C1F-554E-9820-4A4CDE3D1013}" type="slidenum">
              <a:rPr lang="en-US" smtClean="0"/>
              <a:t>‹#›</a:t>
            </a:fld>
            <a:endParaRPr lang="en-US"/>
          </a:p>
        </p:txBody>
      </p:sp>
      <p:sp>
        <p:nvSpPr>
          <p:cNvPr id="7" name="AutoShape 2" descr="SISJSD1.jpg"/>
          <p:cNvSpPr>
            <a:spLocks noChangeAspect="1" noChangeArrowheads="1"/>
          </p:cNvSpPr>
          <p:nvPr userDrawn="1"/>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4" descr="SISJSD1.jpg"/>
          <p:cNvSpPr>
            <a:spLocks noChangeAspect="1" noChangeArrowheads="1"/>
          </p:cNvSpPr>
          <p:nvPr userDrawn="1"/>
        </p:nvSpPr>
        <p:spPr bwMode="auto">
          <a:xfrm>
            <a:off x="152400" y="152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1" name="Picture 10">
            <a:extLst>
              <a:ext uri="{FF2B5EF4-FFF2-40B4-BE49-F238E27FC236}">
                <a16:creationId xmlns:a16="http://schemas.microsoft.com/office/drawing/2014/main" id="{540C27F1-BF4A-6845-9A70-1D29B63D5E1F}"/>
              </a:ext>
            </a:extLst>
          </p:cNvPr>
          <p:cNvPicPr>
            <a:picLocks noChangeAspect="1"/>
          </p:cNvPicPr>
          <p:nvPr userDrawn="1"/>
        </p:nvPicPr>
        <p:blipFill>
          <a:blip r:embed="rId2"/>
          <a:stretch>
            <a:fillRect/>
          </a:stretch>
        </p:blipFill>
        <p:spPr>
          <a:xfrm>
            <a:off x="8050315" y="6430220"/>
            <a:ext cx="968139" cy="306284"/>
          </a:xfrm>
          <a:prstGeom prst="rect">
            <a:avLst/>
          </a:prstGeom>
        </p:spPr>
      </p:pic>
    </p:spTree>
    <p:extLst>
      <p:ext uri="{BB962C8B-B14F-4D97-AF65-F5344CB8AC3E}">
        <p14:creationId xmlns:p14="http://schemas.microsoft.com/office/powerpoint/2010/main" val="923402870"/>
      </p:ext>
    </p:extLst>
  </p:cSld>
  <p:clrMap bg1="lt1" tx1="dk1" bg2="lt2" tx2="dk2" accent1="accent1" accent2="accent2" accent3="accent3" accent4="accent4" accent5="accent5" accent6="accent6" hlink="hlink" folHlink="folHlink"/>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C8C977-05D6-0542-AA85-2C58EEA95677}" type="datetimeFigureOut">
              <a:rPr lang="en-US" smtClean="0"/>
              <a:t>10/10/19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E2E22E-01E2-3043-9FDD-368F99C1B3F6}" type="slidenum">
              <a:rPr lang="en-US" smtClean="0"/>
              <a:t>‹#›</a:t>
            </a:fld>
            <a:endParaRPr lang="en-US"/>
          </a:p>
        </p:txBody>
      </p:sp>
      <p:pic>
        <p:nvPicPr>
          <p:cNvPr id="8" name="Picture 7">
            <a:extLst>
              <a:ext uri="{FF2B5EF4-FFF2-40B4-BE49-F238E27FC236}">
                <a16:creationId xmlns:a16="http://schemas.microsoft.com/office/drawing/2014/main" id="{B2964F3A-2D92-4341-B3C2-1775FF9A745F}"/>
              </a:ext>
            </a:extLst>
          </p:cNvPr>
          <p:cNvPicPr>
            <a:picLocks noChangeAspect="1"/>
          </p:cNvPicPr>
          <p:nvPr userDrawn="1"/>
        </p:nvPicPr>
        <p:blipFill>
          <a:blip r:embed="rId11"/>
          <a:stretch>
            <a:fillRect/>
          </a:stretch>
        </p:blipFill>
        <p:spPr>
          <a:xfrm>
            <a:off x="8050315" y="6430220"/>
            <a:ext cx="968139" cy="306284"/>
          </a:xfrm>
          <a:prstGeom prst="rect">
            <a:avLst/>
          </a:prstGeom>
        </p:spPr>
      </p:pic>
    </p:spTree>
    <p:extLst>
      <p:ext uri="{BB962C8B-B14F-4D97-AF65-F5344CB8AC3E}">
        <p14:creationId xmlns:p14="http://schemas.microsoft.com/office/powerpoint/2010/main" val="3843076146"/>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get2bobc@gmail.com"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3.jpg"/><Relationship Id="rId4" Type="http://schemas.openxmlformats.org/officeDocument/2006/relationships/hyperlink" Target="http://www.derotechnical.com/"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3.xml"/><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8" Type="http://schemas.openxmlformats.org/officeDocument/2006/relationships/hyperlink" Target="https://www.sqlreports.net/site-downloads/saved-params" TargetMode="External"/><Relationship Id="rId3" Type="http://schemas.openxmlformats.org/officeDocument/2006/relationships/image" Target="../media/image34.png"/><Relationship Id="rId7" Type="http://schemas.openxmlformats.org/officeDocument/2006/relationships/hyperlink" Target="https://www.sqlreports.net/site-downloads/sqlreports-q" TargetMode="External"/><Relationship Id="rId12" Type="http://schemas.openxmlformats.org/officeDocument/2006/relationships/hyperlink" Target="https://www.sqlreports.net/resources/knowledgebase" TargetMode="External"/><Relationship Id="rId2" Type="http://schemas.openxmlformats.org/officeDocument/2006/relationships/image" Target="../media/image33.png"/><Relationship Id="rId1" Type="http://schemas.openxmlformats.org/officeDocument/2006/relationships/slideLayout" Target="../slideLayouts/slideLayout3.xml"/><Relationship Id="rId6" Type="http://schemas.openxmlformats.org/officeDocument/2006/relationships/hyperlink" Target="https://www.sqlreports.net/site-downloads/sqlexports-premium" TargetMode="External"/><Relationship Id="rId11" Type="http://schemas.openxmlformats.org/officeDocument/2006/relationships/hyperlink" Target="https://www.sqlreports.net/site-downloads/student-contacts-mailing-labels" TargetMode="External"/><Relationship Id="rId5" Type="http://schemas.openxmlformats.org/officeDocument/2006/relationships/hyperlink" Target="https://www.sqlreports.net/articles/sqlreports-premium-features" TargetMode="External"/><Relationship Id="rId10" Type="http://schemas.openxmlformats.org/officeDocument/2006/relationships/hyperlink" Target="https://www.sqlreports.net/site-downloads/custom-links" TargetMode="External"/><Relationship Id="rId4" Type="http://schemas.openxmlformats.org/officeDocument/2006/relationships/hyperlink" Target="https://www.sqlreports.net/downloads/reports-summary" TargetMode="External"/><Relationship Id="rId9" Type="http://schemas.openxmlformats.org/officeDocument/2006/relationships/hyperlink" Target="https://www.sqlreports.net/site-downloads/sqlformletters"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3.xml"/><Relationship Id="rId4" Type="http://schemas.openxmlformats.org/officeDocument/2006/relationships/image" Target="../media/image37.png"/></Relationships>
</file>

<file path=ppt/slides/_rels/slide1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41.png"/></Relationships>
</file>

<file path=ppt/slides/_rels/slide1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7.png"/><Relationship Id="rId7" Type="http://schemas.openxmlformats.org/officeDocument/2006/relationships/image" Target="../media/image51.tiff"/><Relationship Id="rId2" Type="http://schemas.openxmlformats.org/officeDocument/2006/relationships/image" Target="../media/image46.png"/><Relationship Id="rId1" Type="http://schemas.openxmlformats.org/officeDocument/2006/relationships/slideLayout" Target="../slideLayouts/slideLayout3.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2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3.xml"/><Relationship Id="rId4" Type="http://schemas.openxmlformats.org/officeDocument/2006/relationships/image" Target="../media/image61.png"/></Relationships>
</file>

<file path=ppt/slides/_rels/slide27.xml.rels><?xml version="1.0" encoding="UTF-8" standalone="yes"?>
<Relationships xmlns="http://schemas.openxmlformats.org/package/2006/relationships"><Relationship Id="rId3" Type="http://schemas.openxmlformats.org/officeDocument/2006/relationships/hyperlink" Target="http://www.derotechnical.com/" TargetMode="External"/><Relationship Id="rId2" Type="http://schemas.openxmlformats.org/officeDocument/2006/relationships/hyperlink" Target="mailto:get2bobc@gmail.com" TargetMode="External"/><Relationship Id="rId1" Type="http://schemas.openxmlformats.org/officeDocument/2006/relationships/slideLayout" Target="../slideLayouts/slideLayout3.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derotechnical.com" TargetMode="External"/><Relationship Id="rId1" Type="http://schemas.openxmlformats.org/officeDocument/2006/relationships/slideLayout" Target="../slideLayouts/slideLayout3.xm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0.emf"/><Relationship Id="rId2" Type="http://schemas.openxmlformats.org/officeDocument/2006/relationships/image" Target="../media/image6.png"/><Relationship Id="rId1" Type="http://schemas.openxmlformats.org/officeDocument/2006/relationships/slideLayout" Target="../slideLayouts/slideLayout9.xml"/><Relationship Id="rId6" Type="http://schemas.openxmlformats.org/officeDocument/2006/relationships/image" Target="../media/image9.jpg"/><Relationship Id="rId5" Type="http://schemas.openxmlformats.org/officeDocument/2006/relationships/image" Target="../media/image3.jp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png"/><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p:cNvSpPr txBox="1">
            <a:spLocks/>
          </p:cNvSpPr>
          <p:nvPr/>
        </p:nvSpPr>
        <p:spPr>
          <a:xfrm>
            <a:off x="396240" y="548640"/>
            <a:ext cx="8763000" cy="692570"/>
          </a:xfrm>
          <a:prstGeom prst="rect">
            <a:avLst/>
          </a:prstGeom>
        </p:spPr>
        <p:txBody>
          <a:bodyPr anchor="ctr">
            <a:normAutofit lnSpcReduction="10000"/>
          </a:bodyPr>
          <a:lstStyle>
            <a:lvl1pPr algn="l" defTabSz="914400" rtl="0" eaLnBrk="1" latinLnBrk="0" hangingPunct="1">
              <a:spcBef>
                <a:spcPct val="0"/>
              </a:spcBef>
              <a:buNone/>
              <a:defRPr sz="4400" kern="1200">
                <a:solidFill>
                  <a:schemeClr val="tx1"/>
                </a:solidFill>
                <a:latin typeface="+mj-lt"/>
                <a:ea typeface="+mj-ea"/>
                <a:cs typeface="+mj-cs"/>
              </a:defRPr>
            </a:lvl1pPr>
          </a:lstStyle>
          <a:p>
            <a:pPr>
              <a:defRPr/>
            </a:pPr>
            <a:r>
              <a:rPr lang="en-US" sz="4000" b="1" i="1" dirty="0">
                <a:solidFill>
                  <a:schemeClr val="tx2">
                    <a:lumMod val="60000"/>
                    <a:lumOff val="40000"/>
                  </a:schemeClr>
                </a:solidFill>
              </a:rPr>
              <a:t>GOT STANDARD GRADES </a:t>
            </a:r>
            <a:r>
              <a:rPr lang="mr-IN" sz="4000" b="1" i="1" dirty="0">
                <a:solidFill>
                  <a:schemeClr val="tx2">
                    <a:lumMod val="60000"/>
                    <a:lumOff val="40000"/>
                  </a:schemeClr>
                </a:solidFill>
              </a:rPr>
              <a:t>…</a:t>
            </a:r>
            <a:r>
              <a:rPr lang="en-US" sz="4000" b="1" i="1" dirty="0">
                <a:solidFill>
                  <a:schemeClr val="tx2">
                    <a:lumMod val="60000"/>
                    <a:lumOff val="40000"/>
                  </a:schemeClr>
                </a:solidFill>
              </a:rPr>
              <a:t> NOW WHAT</a:t>
            </a:r>
          </a:p>
        </p:txBody>
      </p:sp>
      <p:sp>
        <p:nvSpPr>
          <p:cNvPr id="2" name="Rectangle 1"/>
          <p:cNvSpPr/>
          <p:nvPr/>
        </p:nvSpPr>
        <p:spPr>
          <a:xfrm>
            <a:off x="350520" y="4963775"/>
            <a:ext cx="5095060" cy="1384995"/>
          </a:xfrm>
          <a:prstGeom prst="rect">
            <a:avLst/>
          </a:prstGeom>
        </p:spPr>
        <p:txBody>
          <a:bodyPr wrap="square">
            <a:spAutoFit/>
          </a:bodyPr>
          <a:lstStyle/>
          <a:p>
            <a:pPr>
              <a:defRPr/>
            </a:pPr>
            <a:r>
              <a:rPr lang="en-US" sz="2800" dirty="0"/>
              <a:t>Bob Cornacchioli</a:t>
            </a:r>
            <a:br>
              <a:rPr lang="en-US" sz="2800" dirty="0"/>
            </a:br>
            <a:r>
              <a:rPr lang="en-US" sz="2800" dirty="0">
                <a:hlinkClick r:id="rId3"/>
              </a:rPr>
              <a:t>get2bobc@gmail.com</a:t>
            </a:r>
            <a:endParaRPr lang="en-US" sz="2800" dirty="0"/>
          </a:p>
          <a:p>
            <a:pPr>
              <a:defRPr/>
            </a:pPr>
            <a:r>
              <a:rPr lang="en-US" sz="2800" dirty="0">
                <a:hlinkClick r:id="rId4"/>
              </a:rPr>
              <a:t>http://www.derotechnical.com</a:t>
            </a:r>
            <a:endParaRPr lang="en-US" sz="2800" dirty="0"/>
          </a:p>
        </p:txBody>
      </p:sp>
      <p:sp>
        <p:nvSpPr>
          <p:cNvPr id="10" name="Title 1"/>
          <p:cNvSpPr txBox="1">
            <a:spLocks/>
          </p:cNvSpPr>
          <p:nvPr/>
        </p:nvSpPr>
        <p:spPr>
          <a:xfrm>
            <a:off x="396240" y="1127760"/>
            <a:ext cx="8763000" cy="692570"/>
          </a:xfrm>
          <a:prstGeom prst="rect">
            <a:avLst/>
          </a:prstGeom>
        </p:spPr>
        <p:txBody>
          <a:bodyPr anchor="ctr">
            <a:normAutofit fontScale="85000" lnSpcReduction="10000"/>
          </a:bodyPr>
          <a:lstStyle>
            <a:lvl1pPr algn="l" defTabSz="914400" rtl="0" eaLnBrk="1" latinLnBrk="0" hangingPunct="1">
              <a:spcBef>
                <a:spcPct val="0"/>
              </a:spcBef>
              <a:buNone/>
              <a:defRPr sz="4400" kern="1200">
                <a:solidFill>
                  <a:schemeClr val="tx1"/>
                </a:solidFill>
                <a:latin typeface="+mj-lt"/>
                <a:ea typeface="+mj-ea"/>
                <a:cs typeface="+mj-cs"/>
              </a:defRPr>
            </a:lvl1pPr>
          </a:lstStyle>
          <a:p>
            <a:pPr>
              <a:defRPr/>
            </a:pPr>
            <a:r>
              <a:rPr lang="en-US" sz="4000" b="1" i="1" dirty="0"/>
              <a:t>A CLOSER LOOK AT WHAT COULD COME NEXT</a:t>
            </a:r>
          </a:p>
        </p:txBody>
      </p:sp>
      <p:pic>
        <p:nvPicPr>
          <p:cNvPr id="11" name="Picture 10">
            <a:extLst>
              <a:ext uri="{FF2B5EF4-FFF2-40B4-BE49-F238E27FC236}">
                <a16:creationId xmlns:a16="http://schemas.microsoft.com/office/drawing/2014/main" id="{7C1D392E-4997-1D41-8248-791486146E3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11546" y="1749853"/>
            <a:ext cx="3446367" cy="3358294"/>
          </a:xfrm>
          <a:prstGeom prst="rect">
            <a:avLst/>
          </a:prstGeom>
        </p:spPr>
      </p:pic>
    </p:spTree>
    <p:extLst>
      <p:ext uri="{BB962C8B-B14F-4D97-AF65-F5344CB8AC3E}">
        <p14:creationId xmlns:p14="http://schemas.microsoft.com/office/powerpoint/2010/main" val="13627616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082"/>
            <a:ext cx="8229600" cy="1143000"/>
          </a:xfrm>
        </p:spPr>
        <p:txBody>
          <a:bodyPr>
            <a:normAutofit/>
          </a:bodyPr>
          <a:lstStyle/>
          <a:p>
            <a:r>
              <a:rPr lang="en-US" sz="4000" b="1" dirty="0">
                <a:solidFill>
                  <a:srgbClr val="0070C0"/>
                </a:solidFill>
              </a:rPr>
              <a:t>Individual Student Progress </a:t>
            </a:r>
            <a:r>
              <a:rPr lang="en-US" sz="4000" b="1" dirty="0">
                <a:solidFill>
                  <a:srgbClr val="FF0000"/>
                </a:solidFill>
              </a:rPr>
              <a:t>(3 clicks)</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36320" y="876141"/>
            <a:ext cx="7071360" cy="3535680"/>
          </a:xfr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587240"/>
            <a:ext cx="9144000" cy="1064473"/>
          </a:xfrm>
          <a:prstGeom prst="rect">
            <a:avLst/>
          </a:prstGeom>
        </p:spPr>
      </p:pic>
      <p:sp>
        <p:nvSpPr>
          <p:cNvPr id="8" name="TextBox 7"/>
          <p:cNvSpPr txBox="1"/>
          <p:nvPr/>
        </p:nvSpPr>
        <p:spPr>
          <a:xfrm>
            <a:off x="76200" y="5571168"/>
            <a:ext cx="9098003" cy="1015663"/>
          </a:xfrm>
          <a:prstGeom prst="rect">
            <a:avLst/>
          </a:prstGeom>
          <a:noFill/>
        </p:spPr>
        <p:txBody>
          <a:bodyPr wrap="none" rtlCol="0">
            <a:spAutoFit/>
          </a:bodyPr>
          <a:lstStyle/>
          <a:p>
            <a:r>
              <a:rPr lang="en-US" sz="3200" b="1" dirty="0"/>
              <a:t>Frequency of Assessment </a:t>
            </a:r>
            <a:r>
              <a:rPr lang="mr-IN" sz="3200" b="1" dirty="0"/>
              <a:t>–</a:t>
            </a:r>
            <a:r>
              <a:rPr lang="en-US" sz="3200" b="1" dirty="0"/>
              <a:t> Have you discussed this?</a:t>
            </a:r>
          </a:p>
          <a:p>
            <a:r>
              <a:rPr lang="en-US" sz="2800" b="1" dirty="0">
                <a:solidFill>
                  <a:srgbClr val="FF0000"/>
                </a:solidFill>
              </a:rPr>
              <a:t>Evidence &gt; </a:t>
            </a:r>
            <a:r>
              <a:rPr lang="en-US" sz="2800" b="1" dirty="0">
                <a:solidFill>
                  <a:srgbClr val="00B0F0"/>
                </a:solidFill>
              </a:rPr>
              <a:t>Frequency</a:t>
            </a:r>
            <a:r>
              <a:rPr lang="en-US" sz="2800" b="1" dirty="0">
                <a:solidFill>
                  <a:srgbClr val="FF0000"/>
                </a:solidFill>
              </a:rPr>
              <a:t> </a:t>
            </a:r>
            <a:r>
              <a:rPr lang="en-US" sz="2800" b="1" dirty="0"/>
              <a:t>vs</a:t>
            </a:r>
            <a:r>
              <a:rPr lang="en-US" sz="2800" b="1" dirty="0">
                <a:solidFill>
                  <a:srgbClr val="FF0000"/>
                </a:solidFill>
              </a:rPr>
              <a:t> </a:t>
            </a:r>
            <a:r>
              <a:rPr lang="en-US" sz="2800" b="1" dirty="0">
                <a:solidFill>
                  <a:srgbClr val="92D050"/>
                </a:solidFill>
              </a:rPr>
              <a:t>Mode, Median, Mode </a:t>
            </a:r>
          </a:p>
        </p:txBody>
      </p:sp>
    </p:spTree>
    <p:extLst>
      <p:ext uri="{BB962C8B-B14F-4D97-AF65-F5344CB8AC3E}">
        <p14:creationId xmlns:p14="http://schemas.microsoft.com/office/powerpoint/2010/main" val="238912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6842"/>
            <a:ext cx="8229600" cy="1143000"/>
          </a:xfrm>
        </p:spPr>
        <p:txBody>
          <a:bodyPr>
            <a:normAutofit/>
          </a:bodyPr>
          <a:lstStyle/>
          <a:p>
            <a:r>
              <a:rPr lang="en-US" sz="4800" b="1" dirty="0">
                <a:solidFill>
                  <a:schemeClr val="tx2">
                    <a:lumMod val="60000"/>
                    <a:lumOff val="40000"/>
                  </a:schemeClr>
                </a:solidFill>
              </a:rPr>
              <a:t>Exemption Policy </a:t>
            </a:r>
            <a:r>
              <a:rPr lang="mr-IN" sz="4800" b="1" dirty="0">
                <a:solidFill>
                  <a:schemeClr val="tx2">
                    <a:lumMod val="60000"/>
                    <a:lumOff val="40000"/>
                  </a:schemeClr>
                </a:solidFill>
              </a:rPr>
              <a:t>–</a:t>
            </a:r>
            <a:r>
              <a:rPr lang="en-US" sz="4800" b="1" dirty="0">
                <a:solidFill>
                  <a:schemeClr val="tx2">
                    <a:lumMod val="60000"/>
                    <a:lumOff val="40000"/>
                  </a:schemeClr>
                </a:solidFill>
              </a:rPr>
              <a:t> </a:t>
            </a:r>
            <a:r>
              <a:rPr lang="en-US" sz="4800" b="1" dirty="0">
                <a:solidFill>
                  <a:schemeClr val="accent2">
                    <a:lumMod val="75000"/>
                  </a:schemeClr>
                </a:solidFill>
              </a:rPr>
              <a:t>“Yours”</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480" y="853758"/>
            <a:ext cx="9124968" cy="3352482"/>
          </a:xfrm>
        </p:spPr>
      </p:pic>
      <p:sp>
        <p:nvSpPr>
          <p:cNvPr id="4" name="TextBox 3"/>
          <p:cNvSpPr txBox="1"/>
          <p:nvPr/>
        </p:nvSpPr>
        <p:spPr>
          <a:xfrm>
            <a:off x="1996440" y="6187440"/>
            <a:ext cx="4393382" cy="584775"/>
          </a:xfrm>
          <a:prstGeom prst="rect">
            <a:avLst/>
          </a:prstGeom>
          <a:noFill/>
        </p:spPr>
        <p:txBody>
          <a:bodyPr wrap="none" rtlCol="0">
            <a:spAutoFit/>
          </a:bodyPr>
          <a:lstStyle/>
          <a:p>
            <a:r>
              <a:rPr lang="en-US" sz="3200" b="1" dirty="0"/>
              <a:t>Have you discussed this?</a:t>
            </a:r>
          </a:p>
        </p:txBody>
      </p:sp>
      <p:sp>
        <p:nvSpPr>
          <p:cNvPr id="6" name="TextBox 5"/>
          <p:cNvSpPr txBox="1"/>
          <p:nvPr/>
        </p:nvSpPr>
        <p:spPr>
          <a:xfrm>
            <a:off x="228601" y="4648200"/>
            <a:ext cx="8625840" cy="1077218"/>
          </a:xfrm>
          <a:prstGeom prst="rect">
            <a:avLst/>
          </a:prstGeom>
          <a:noFill/>
        </p:spPr>
        <p:txBody>
          <a:bodyPr wrap="square" rtlCol="0">
            <a:spAutoFit/>
          </a:bodyPr>
          <a:lstStyle/>
          <a:p>
            <a:pPr algn="ctr"/>
            <a:r>
              <a:rPr lang="en-US" sz="3200" b="1" dirty="0">
                <a:solidFill>
                  <a:schemeClr val="accent2">
                    <a:lumMod val="75000"/>
                  </a:schemeClr>
                </a:solidFill>
              </a:rPr>
              <a:t>Why would a teacher possible EXEMPT a particular score for a given student? </a:t>
            </a:r>
          </a:p>
        </p:txBody>
      </p:sp>
    </p:spTree>
    <p:extLst>
      <p:ext uri="{BB962C8B-B14F-4D97-AF65-F5344CB8AC3E}">
        <p14:creationId xmlns:p14="http://schemas.microsoft.com/office/powerpoint/2010/main" val="744333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8829"/>
            <a:ext cx="8229600" cy="693550"/>
          </a:xfrm>
        </p:spPr>
        <p:txBody>
          <a:bodyPr>
            <a:normAutofit fontScale="90000"/>
          </a:bodyPr>
          <a:lstStyle/>
          <a:p>
            <a:r>
              <a:rPr lang="en-US" b="1" i="1" dirty="0">
                <a:solidFill>
                  <a:schemeClr val="tx2">
                    <a:lumMod val="60000"/>
                    <a:lumOff val="40000"/>
                  </a:schemeClr>
                </a:solidFill>
              </a:rPr>
              <a:t>EVEN SIMPLIER w PS V 11.0.4.1 (Jan)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950001"/>
            <a:ext cx="8622149" cy="5252679"/>
          </a:xfrm>
          <a:prstGeom prst="rect">
            <a:avLst/>
          </a:prstGeom>
        </p:spPr>
      </p:pic>
      <p:sp>
        <p:nvSpPr>
          <p:cNvPr id="3" name="Frame 2"/>
          <p:cNvSpPr/>
          <p:nvPr/>
        </p:nvSpPr>
        <p:spPr>
          <a:xfrm>
            <a:off x="7342414" y="1719943"/>
            <a:ext cx="538843" cy="342900"/>
          </a:xfrm>
          <a:prstGeom prst="frame">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976498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922"/>
            <a:ext cx="9144000" cy="1143000"/>
          </a:xfrm>
        </p:spPr>
        <p:txBody>
          <a:bodyPr>
            <a:normAutofit/>
          </a:bodyPr>
          <a:lstStyle/>
          <a:p>
            <a:r>
              <a:rPr lang="en-US" b="1" i="1" dirty="0">
                <a:solidFill>
                  <a:schemeClr val="accent1">
                    <a:lumMod val="75000"/>
                  </a:schemeClr>
                </a:solidFill>
              </a:rPr>
              <a:t>Free Reports with Matt Freund</a:t>
            </a:r>
          </a:p>
        </p:txBody>
      </p:sp>
      <p:sp>
        <p:nvSpPr>
          <p:cNvPr id="4" name="TextBox 3"/>
          <p:cNvSpPr txBox="1"/>
          <p:nvPr/>
        </p:nvSpPr>
        <p:spPr>
          <a:xfrm>
            <a:off x="670560" y="853440"/>
            <a:ext cx="7067319" cy="461665"/>
          </a:xfrm>
          <a:prstGeom prst="rect">
            <a:avLst/>
          </a:prstGeom>
          <a:noFill/>
        </p:spPr>
        <p:txBody>
          <a:bodyPr wrap="none" rtlCol="0">
            <a:spAutoFit/>
          </a:bodyPr>
          <a:lstStyle/>
          <a:p>
            <a:r>
              <a:rPr lang="en-US" sz="2400" dirty="0"/>
              <a:t>http://</a:t>
            </a:r>
            <a:r>
              <a:rPr lang="en-US" sz="2400" dirty="0" err="1"/>
              <a:t>www.derotechnical.com</a:t>
            </a:r>
            <a:r>
              <a:rPr lang="en-US" sz="2400" dirty="0"/>
              <a:t>/STANDARDS/</a:t>
            </a:r>
            <a:r>
              <a:rPr lang="en-US" sz="2400" dirty="0" err="1"/>
              <a:t>SGST.html</a:t>
            </a:r>
            <a:endParaRPr lang="en-US" sz="240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840" y="4879503"/>
            <a:ext cx="5283200" cy="2044700"/>
          </a:xfrm>
          <a:prstGeom prst="rect">
            <a:avLst/>
          </a:prstGeom>
        </p:spPr>
      </p:pic>
      <p:pic>
        <p:nvPicPr>
          <p:cNvPr id="5" name="Picture 4">
            <a:extLst>
              <a:ext uri="{FF2B5EF4-FFF2-40B4-BE49-F238E27FC236}">
                <a16:creationId xmlns:a16="http://schemas.microsoft.com/office/drawing/2014/main" id="{5E308160-9699-8C45-91F0-32410EAA4F62}"/>
              </a:ext>
            </a:extLst>
          </p:cNvPr>
          <p:cNvPicPr>
            <a:picLocks noChangeAspect="1"/>
          </p:cNvPicPr>
          <p:nvPr/>
        </p:nvPicPr>
        <p:blipFill>
          <a:blip r:embed="rId3"/>
          <a:stretch>
            <a:fillRect/>
          </a:stretch>
        </p:blipFill>
        <p:spPr>
          <a:xfrm>
            <a:off x="0" y="1364972"/>
            <a:ext cx="9144000" cy="3821089"/>
          </a:xfrm>
          <a:prstGeom prst="rect">
            <a:avLst/>
          </a:prstGeom>
        </p:spPr>
      </p:pic>
    </p:spTree>
    <p:extLst>
      <p:ext uri="{BB962C8B-B14F-4D97-AF65-F5344CB8AC3E}">
        <p14:creationId xmlns:p14="http://schemas.microsoft.com/office/powerpoint/2010/main" val="1155938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9874E-6616-3C45-9B4C-E1FA1924ACFD}"/>
              </a:ext>
            </a:extLst>
          </p:cNvPr>
          <p:cNvSpPr>
            <a:spLocks noGrp="1"/>
          </p:cNvSpPr>
          <p:nvPr>
            <p:ph type="title"/>
          </p:nvPr>
        </p:nvSpPr>
        <p:spPr>
          <a:xfrm>
            <a:off x="457200" y="-304482"/>
            <a:ext cx="8229600" cy="1143000"/>
          </a:xfrm>
        </p:spPr>
        <p:txBody>
          <a:bodyPr>
            <a:normAutofit/>
          </a:bodyPr>
          <a:lstStyle/>
          <a:p>
            <a:r>
              <a:rPr lang="en-US" sz="4000" b="1" dirty="0">
                <a:solidFill>
                  <a:schemeClr val="tx2">
                    <a:lumMod val="60000"/>
                    <a:lumOff val="40000"/>
                  </a:schemeClr>
                </a:solidFill>
              </a:rPr>
              <a:t>Great News- FREE PSCB Bundle</a:t>
            </a:r>
          </a:p>
        </p:txBody>
      </p:sp>
      <p:sp>
        <p:nvSpPr>
          <p:cNvPr id="6" name="TextBox 5">
            <a:extLst>
              <a:ext uri="{FF2B5EF4-FFF2-40B4-BE49-F238E27FC236}">
                <a16:creationId xmlns:a16="http://schemas.microsoft.com/office/drawing/2014/main" id="{46123271-FFC2-DC45-A542-59D04594F39C}"/>
              </a:ext>
            </a:extLst>
          </p:cNvPr>
          <p:cNvSpPr txBox="1"/>
          <p:nvPr/>
        </p:nvSpPr>
        <p:spPr>
          <a:xfrm>
            <a:off x="457200" y="533718"/>
            <a:ext cx="8280401" cy="646331"/>
          </a:xfrm>
          <a:prstGeom prst="rect">
            <a:avLst/>
          </a:prstGeom>
          <a:noFill/>
        </p:spPr>
        <p:txBody>
          <a:bodyPr wrap="square" rtlCol="0">
            <a:spAutoFit/>
          </a:bodyPr>
          <a:lstStyle/>
          <a:p>
            <a:r>
              <a:rPr lang="en-US" dirty="0"/>
              <a:t>PSCB is a collaboration of Rob </a:t>
            </a:r>
            <a:r>
              <a:rPr lang="en-US" dirty="0" err="1"/>
              <a:t>Staats</a:t>
            </a:r>
            <a:r>
              <a:rPr lang="en-US" dirty="0"/>
              <a:t>, Manjit </a:t>
            </a:r>
            <a:r>
              <a:rPr lang="en-US" dirty="0" err="1"/>
              <a:t>Barsa</a:t>
            </a:r>
            <a:r>
              <a:rPr lang="en-US" dirty="0"/>
              <a:t> and Michael Moore – Each of these contributors has over 15 years in developing PS custom pages and reports </a:t>
            </a:r>
          </a:p>
        </p:txBody>
      </p:sp>
      <p:pic>
        <p:nvPicPr>
          <p:cNvPr id="8" name="Picture 7">
            <a:extLst>
              <a:ext uri="{FF2B5EF4-FFF2-40B4-BE49-F238E27FC236}">
                <a16:creationId xmlns:a16="http://schemas.microsoft.com/office/drawing/2014/main" id="{392C6408-0B4A-6E42-9FE6-5D765654E015}"/>
              </a:ext>
            </a:extLst>
          </p:cNvPr>
          <p:cNvPicPr>
            <a:picLocks noChangeAspect="1"/>
          </p:cNvPicPr>
          <p:nvPr/>
        </p:nvPicPr>
        <p:blipFill>
          <a:blip r:embed="rId2"/>
          <a:stretch>
            <a:fillRect/>
          </a:stretch>
        </p:blipFill>
        <p:spPr>
          <a:xfrm>
            <a:off x="944620" y="1180049"/>
            <a:ext cx="7102360" cy="5434849"/>
          </a:xfrm>
          <a:prstGeom prst="rect">
            <a:avLst/>
          </a:prstGeom>
        </p:spPr>
      </p:pic>
      <p:pic>
        <p:nvPicPr>
          <p:cNvPr id="10" name="Picture 9">
            <a:extLst>
              <a:ext uri="{FF2B5EF4-FFF2-40B4-BE49-F238E27FC236}">
                <a16:creationId xmlns:a16="http://schemas.microsoft.com/office/drawing/2014/main" id="{EDB52455-40A7-874E-8D3A-B8414D0A9520}"/>
              </a:ext>
            </a:extLst>
          </p:cNvPr>
          <p:cNvPicPr>
            <a:picLocks noChangeAspect="1"/>
          </p:cNvPicPr>
          <p:nvPr/>
        </p:nvPicPr>
        <p:blipFill>
          <a:blip r:embed="rId3"/>
          <a:stretch>
            <a:fillRect/>
          </a:stretch>
        </p:blipFill>
        <p:spPr>
          <a:xfrm>
            <a:off x="0" y="1687807"/>
            <a:ext cx="9144000" cy="3482386"/>
          </a:xfrm>
          <a:prstGeom prst="rect">
            <a:avLst/>
          </a:prstGeom>
        </p:spPr>
      </p:pic>
      <p:sp>
        <p:nvSpPr>
          <p:cNvPr id="11" name="TextBox 10">
            <a:extLst>
              <a:ext uri="{FF2B5EF4-FFF2-40B4-BE49-F238E27FC236}">
                <a16:creationId xmlns:a16="http://schemas.microsoft.com/office/drawing/2014/main" id="{5F1CD29C-E904-C240-BE07-315F7851EB9F}"/>
              </a:ext>
            </a:extLst>
          </p:cNvPr>
          <p:cNvSpPr txBox="1"/>
          <p:nvPr/>
        </p:nvSpPr>
        <p:spPr>
          <a:xfrm>
            <a:off x="762000" y="4495800"/>
            <a:ext cx="7869142" cy="369332"/>
          </a:xfrm>
          <a:prstGeom prst="rect">
            <a:avLst/>
          </a:prstGeom>
          <a:noFill/>
        </p:spPr>
        <p:txBody>
          <a:bodyPr wrap="none" rtlCol="0">
            <a:spAutoFit/>
          </a:bodyPr>
          <a:lstStyle/>
          <a:p>
            <a:r>
              <a:rPr lang="en-US" b="1" dirty="0">
                <a:solidFill>
                  <a:srgbClr val="FF0000"/>
                </a:solidFill>
              </a:rPr>
              <a:t>More STANDARDS reports – including all of our free reports will be coming soon</a:t>
            </a:r>
            <a:r>
              <a:rPr lang="en-US" dirty="0"/>
              <a:t>!</a:t>
            </a:r>
          </a:p>
        </p:txBody>
      </p:sp>
      <p:grpSp>
        <p:nvGrpSpPr>
          <p:cNvPr id="15" name="Group 14">
            <a:extLst>
              <a:ext uri="{FF2B5EF4-FFF2-40B4-BE49-F238E27FC236}">
                <a16:creationId xmlns:a16="http://schemas.microsoft.com/office/drawing/2014/main" id="{98FCAC56-6E28-0D40-9D9F-14EEC4081B93}"/>
              </a:ext>
            </a:extLst>
          </p:cNvPr>
          <p:cNvGrpSpPr/>
          <p:nvPr/>
        </p:nvGrpSpPr>
        <p:grpSpPr>
          <a:xfrm>
            <a:off x="225817" y="1365721"/>
            <a:ext cx="8692366" cy="4623599"/>
            <a:chOff x="225817" y="1365721"/>
            <a:chExt cx="8692366" cy="4623599"/>
          </a:xfrm>
        </p:grpSpPr>
        <p:pic>
          <p:nvPicPr>
            <p:cNvPr id="13" name="Picture 12">
              <a:extLst>
                <a:ext uri="{FF2B5EF4-FFF2-40B4-BE49-F238E27FC236}">
                  <a16:creationId xmlns:a16="http://schemas.microsoft.com/office/drawing/2014/main" id="{D264F56C-728D-704F-B828-398E7917EB44}"/>
                </a:ext>
              </a:extLst>
            </p:cNvPr>
            <p:cNvPicPr>
              <a:picLocks noChangeAspect="1"/>
            </p:cNvPicPr>
            <p:nvPr/>
          </p:nvPicPr>
          <p:blipFill>
            <a:blip r:embed="rId4"/>
            <a:stretch>
              <a:fillRect/>
            </a:stretch>
          </p:blipFill>
          <p:spPr>
            <a:xfrm>
              <a:off x="225817" y="1365721"/>
              <a:ext cx="8692366" cy="4623599"/>
            </a:xfrm>
            <a:prstGeom prst="rect">
              <a:avLst/>
            </a:prstGeom>
          </p:spPr>
        </p:pic>
        <p:sp>
          <p:nvSpPr>
            <p:cNvPr id="14" name="TextBox 13">
              <a:extLst>
                <a:ext uri="{FF2B5EF4-FFF2-40B4-BE49-F238E27FC236}">
                  <a16:creationId xmlns:a16="http://schemas.microsoft.com/office/drawing/2014/main" id="{AC501D83-1DA9-D243-A0CF-7349D7A3EA49}"/>
                </a:ext>
              </a:extLst>
            </p:cNvPr>
            <p:cNvSpPr txBox="1"/>
            <p:nvPr/>
          </p:nvSpPr>
          <p:spPr>
            <a:xfrm>
              <a:off x="1036060" y="1386840"/>
              <a:ext cx="6604757" cy="584775"/>
            </a:xfrm>
            <a:prstGeom prst="rect">
              <a:avLst/>
            </a:prstGeom>
            <a:noFill/>
          </p:spPr>
          <p:txBody>
            <a:bodyPr wrap="none" rtlCol="0">
              <a:spAutoFit/>
            </a:bodyPr>
            <a:lstStyle/>
            <a:p>
              <a:r>
                <a:rPr lang="en-US" sz="3200" b="1" dirty="0"/>
                <a:t>https://</a:t>
              </a:r>
              <a:r>
                <a:rPr lang="en-US" sz="3200" b="1" dirty="0" err="1"/>
                <a:t>www.powerdatasolutions.org</a:t>
              </a:r>
              <a:endParaRPr lang="en-US" sz="3200" b="1" dirty="0"/>
            </a:p>
          </p:txBody>
        </p:sp>
      </p:grpSp>
    </p:spTree>
    <p:extLst>
      <p:ext uri="{BB962C8B-B14F-4D97-AF65-F5344CB8AC3E}">
        <p14:creationId xmlns:p14="http://schemas.microsoft.com/office/powerpoint/2010/main" val="2855936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8"/>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circle(in)">
                                      <p:cBhvr>
                                        <p:cTn id="11" dur="20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circle(in)">
                                      <p:cBhvr>
                                        <p:cTn id="16" dur="20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circle(in)">
                                      <p:cBhvr>
                                        <p:cTn id="21"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48661C9-A930-7B40-AC10-4C3C69C8C533}"/>
              </a:ext>
            </a:extLst>
          </p:cNvPr>
          <p:cNvPicPr>
            <a:picLocks noChangeAspect="1"/>
          </p:cNvPicPr>
          <p:nvPr/>
        </p:nvPicPr>
        <p:blipFill>
          <a:blip r:embed="rId2"/>
          <a:stretch>
            <a:fillRect/>
          </a:stretch>
        </p:blipFill>
        <p:spPr>
          <a:xfrm>
            <a:off x="0" y="312420"/>
            <a:ext cx="9144000" cy="3733866"/>
          </a:xfrm>
          <a:prstGeom prst="rect">
            <a:avLst/>
          </a:prstGeom>
        </p:spPr>
      </p:pic>
      <p:pic>
        <p:nvPicPr>
          <p:cNvPr id="4" name="Picture 3">
            <a:extLst>
              <a:ext uri="{FF2B5EF4-FFF2-40B4-BE49-F238E27FC236}">
                <a16:creationId xmlns:a16="http://schemas.microsoft.com/office/drawing/2014/main" id="{39737CF6-711F-7F49-9C93-C8492F627A4E}"/>
              </a:ext>
            </a:extLst>
          </p:cNvPr>
          <p:cNvPicPr>
            <a:picLocks noChangeAspect="1"/>
          </p:cNvPicPr>
          <p:nvPr/>
        </p:nvPicPr>
        <p:blipFill>
          <a:blip r:embed="rId3"/>
          <a:stretch>
            <a:fillRect/>
          </a:stretch>
        </p:blipFill>
        <p:spPr>
          <a:xfrm>
            <a:off x="2119630" y="-2540"/>
            <a:ext cx="5118100" cy="1016000"/>
          </a:xfrm>
          <a:prstGeom prst="rect">
            <a:avLst/>
          </a:prstGeom>
        </p:spPr>
      </p:pic>
      <p:sp>
        <p:nvSpPr>
          <p:cNvPr id="10" name="TextBox 9">
            <a:extLst>
              <a:ext uri="{FF2B5EF4-FFF2-40B4-BE49-F238E27FC236}">
                <a16:creationId xmlns:a16="http://schemas.microsoft.com/office/drawing/2014/main" id="{6827A32A-5749-6B45-8A4A-C64C19B8F0A4}"/>
              </a:ext>
            </a:extLst>
          </p:cNvPr>
          <p:cNvSpPr txBox="1"/>
          <p:nvPr/>
        </p:nvSpPr>
        <p:spPr>
          <a:xfrm>
            <a:off x="228600" y="4419600"/>
            <a:ext cx="8625840" cy="2308324"/>
          </a:xfrm>
          <a:prstGeom prst="rect">
            <a:avLst/>
          </a:prstGeom>
          <a:noFill/>
        </p:spPr>
        <p:txBody>
          <a:bodyPr wrap="square" rtlCol="0">
            <a:spAutoFit/>
          </a:bodyPr>
          <a:lstStyle/>
          <a:p>
            <a:r>
              <a:rPr lang="en-US" b="1" dirty="0"/>
              <a:t>Premium Reports</a:t>
            </a:r>
            <a:r>
              <a:rPr lang="en-US" dirty="0"/>
              <a:t> - access to 250+ </a:t>
            </a:r>
            <a:r>
              <a:rPr lang="en-US" dirty="0">
                <a:hlinkClick r:id="rId4"/>
              </a:rPr>
              <a:t>reports</a:t>
            </a:r>
            <a:r>
              <a:rPr lang="en-US" dirty="0"/>
              <a:t> at this site, plus any new ones, for one year</a:t>
            </a:r>
          </a:p>
          <a:p>
            <a:r>
              <a:rPr lang="en-US" b="1" dirty="0"/>
              <a:t>Premium Downloads</a:t>
            </a:r>
            <a:r>
              <a:rPr lang="en-US" dirty="0"/>
              <a:t> - access to </a:t>
            </a:r>
            <a:r>
              <a:rPr lang="en-US" dirty="0" err="1"/>
              <a:t>sqlReports</a:t>
            </a:r>
            <a:r>
              <a:rPr lang="en-US" dirty="0"/>
              <a:t> downloads and miscellaneous downloads for one year, including:</a:t>
            </a:r>
          </a:p>
          <a:p>
            <a:pPr lvl="1"/>
            <a:r>
              <a:rPr lang="en-US" dirty="0">
                <a:hlinkClick r:id="rId5"/>
              </a:rPr>
              <a:t>sqlReports Premium</a:t>
            </a:r>
            <a:r>
              <a:rPr lang="en-US" dirty="0"/>
              <a:t> and site subscription versions of </a:t>
            </a:r>
            <a:r>
              <a:rPr lang="en-US" dirty="0" err="1"/>
              <a:t>sqlReports</a:t>
            </a:r>
            <a:r>
              <a:rPr lang="en-US" dirty="0"/>
              <a:t> 6.x</a:t>
            </a:r>
          </a:p>
          <a:p>
            <a:pPr lvl="1"/>
            <a:r>
              <a:rPr lang="en-US" dirty="0" err="1"/>
              <a:t>sqlReports</a:t>
            </a:r>
            <a:r>
              <a:rPr lang="en-US" dirty="0"/>
              <a:t> Add-Ons:  </a:t>
            </a:r>
            <a:r>
              <a:rPr lang="en-US" dirty="0">
                <a:hlinkClick r:id="rId6"/>
              </a:rPr>
              <a:t>sqlExports Premium</a:t>
            </a:r>
            <a:r>
              <a:rPr lang="en-US" dirty="0"/>
              <a:t> / </a:t>
            </a:r>
            <a:r>
              <a:rPr lang="en-US" dirty="0">
                <a:hlinkClick r:id="rId7"/>
              </a:rPr>
              <a:t>sqlReports Q</a:t>
            </a:r>
            <a:r>
              <a:rPr lang="en-US" dirty="0"/>
              <a:t> / </a:t>
            </a:r>
            <a:r>
              <a:rPr lang="en-US" dirty="0">
                <a:hlinkClick r:id="rId8"/>
              </a:rPr>
              <a:t>Saved Params</a:t>
            </a:r>
            <a:endParaRPr lang="en-US" dirty="0"/>
          </a:p>
          <a:p>
            <a:pPr lvl="1"/>
            <a:r>
              <a:rPr lang="en-US" dirty="0"/>
              <a:t>Miscellaneous Downloads:  </a:t>
            </a:r>
            <a:r>
              <a:rPr lang="en-US" dirty="0">
                <a:hlinkClick r:id="rId9"/>
              </a:rPr>
              <a:t>sqlFormLetters</a:t>
            </a:r>
            <a:r>
              <a:rPr lang="en-US" dirty="0"/>
              <a:t> / </a:t>
            </a:r>
            <a:r>
              <a:rPr lang="en-US" dirty="0">
                <a:hlinkClick r:id="rId10"/>
              </a:rPr>
              <a:t>Custom Links</a:t>
            </a:r>
            <a:r>
              <a:rPr lang="en-US" dirty="0"/>
              <a:t> / </a:t>
            </a:r>
            <a:r>
              <a:rPr lang="en-US" dirty="0">
                <a:hlinkClick r:id="rId11"/>
              </a:rPr>
              <a:t>Student Contacts Mailing Labels</a:t>
            </a:r>
            <a:endParaRPr lang="en-US" dirty="0"/>
          </a:p>
          <a:p>
            <a:r>
              <a:rPr lang="en-US" b="1" dirty="0"/>
              <a:t>Premium Support</a:t>
            </a:r>
            <a:r>
              <a:rPr lang="en-US" dirty="0"/>
              <a:t> - access to 30+ </a:t>
            </a:r>
            <a:r>
              <a:rPr lang="en-US" dirty="0">
                <a:hlinkClick r:id="rId12"/>
              </a:rPr>
              <a:t>Knowledgebase</a:t>
            </a:r>
            <a:r>
              <a:rPr lang="en-US" dirty="0"/>
              <a:t> articles for one year</a:t>
            </a:r>
          </a:p>
        </p:txBody>
      </p:sp>
      <p:sp>
        <p:nvSpPr>
          <p:cNvPr id="13" name="TextBox 12">
            <a:extLst>
              <a:ext uri="{FF2B5EF4-FFF2-40B4-BE49-F238E27FC236}">
                <a16:creationId xmlns:a16="http://schemas.microsoft.com/office/drawing/2014/main" id="{E67CBC55-B740-754A-93ED-C17CE754B5B8}"/>
              </a:ext>
            </a:extLst>
          </p:cNvPr>
          <p:cNvSpPr txBox="1"/>
          <p:nvPr/>
        </p:nvSpPr>
        <p:spPr>
          <a:xfrm>
            <a:off x="655320" y="3832860"/>
            <a:ext cx="4611519" cy="461665"/>
          </a:xfrm>
          <a:prstGeom prst="rect">
            <a:avLst/>
          </a:prstGeom>
          <a:noFill/>
        </p:spPr>
        <p:txBody>
          <a:bodyPr wrap="none" rtlCol="0">
            <a:spAutoFit/>
          </a:bodyPr>
          <a:lstStyle/>
          <a:p>
            <a:r>
              <a:rPr lang="en-US" sz="2400" b="1" dirty="0"/>
              <a:t>- Renewal only 5 cents per Student</a:t>
            </a:r>
          </a:p>
        </p:txBody>
      </p:sp>
    </p:spTree>
    <p:extLst>
      <p:ext uri="{BB962C8B-B14F-4D97-AF65-F5344CB8AC3E}">
        <p14:creationId xmlns:p14="http://schemas.microsoft.com/office/powerpoint/2010/main" val="16600981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855008"/>
            <a:ext cx="8738501" cy="5957272"/>
          </a:xfrm>
        </p:spPr>
      </p:pic>
      <p:sp>
        <p:nvSpPr>
          <p:cNvPr id="5" name="TextBox 4"/>
          <p:cNvSpPr txBox="1"/>
          <p:nvPr/>
        </p:nvSpPr>
        <p:spPr>
          <a:xfrm>
            <a:off x="883920" y="100942"/>
            <a:ext cx="6601615" cy="523220"/>
          </a:xfrm>
          <a:prstGeom prst="rect">
            <a:avLst/>
          </a:prstGeom>
          <a:noFill/>
        </p:spPr>
        <p:txBody>
          <a:bodyPr wrap="none" rtlCol="0">
            <a:spAutoFit/>
          </a:bodyPr>
          <a:lstStyle/>
          <a:p>
            <a:r>
              <a:rPr lang="en-US" sz="2800" b="1" dirty="0">
                <a:solidFill>
                  <a:srgbClr val="C00000"/>
                </a:solidFill>
              </a:rPr>
              <a:t>FAST FIND </a:t>
            </a:r>
            <a:r>
              <a:rPr lang="mr-IN" sz="2800" b="1" dirty="0">
                <a:solidFill>
                  <a:srgbClr val="C00000"/>
                </a:solidFill>
              </a:rPr>
              <a:t>–</a:t>
            </a:r>
            <a:r>
              <a:rPr lang="en-US" sz="2800" b="1" dirty="0">
                <a:solidFill>
                  <a:srgbClr val="C00000"/>
                </a:solidFill>
              </a:rPr>
              <a:t> STUDENTS WITH LOW GRADES</a:t>
            </a:r>
          </a:p>
        </p:txBody>
      </p:sp>
      <p:sp>
        <p:nvSpPr>
          <p:cNvPr id="6" name="Frame 5"/>
          <p:cNvSpPr/>
          <p:nvPr/>
        </p:nvSpPr>
        <p:spPr>
          <a:xfrm>
            <a:off x="1691640" y="2149158"/>
            <a:ext cx="1920240" cy="319722"/>
          </a:xfrm>
          <a:prstGeom prst="frame">
            <a:avLst>
              <a:gd name="adj1" fmla="val 49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1" name="Frame 10"/>
          <p:cNvSpPr/>
          <p:nvPr/>
        </p:nvSpPr>
        <p:spPr>
          <a:xfrm>
            <a:off x="3230880" y="2941320"/>
            <a:ext cx="944880" cy="487680"/>
          </a:xfrm>
          <a:prstGeom prst="frame">
            <a:avLst>
              <a:gd name="adj1" fmla="val 490"/>
            </a:avLst>
          </a:prstGeom>
          <a:solidFill>
            <a:schemeClr val="bg1"/>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nvGrpSpPr>
          <p:cNvPr id="15" name="Group 14"/>
          <p:cNvGrpSpPr/>
          <p:nvPr/>
        </p:nvGrpSpPr>
        <p:grpSpPr>
          <a:xfrm>
            <a:off x="944880" y="3898449"/>
            <a:ext cx="990600" cy="2654751"/>
            <a:chOff x="944880" y="3517449"/>
            <a:chExt cx="990600" cy="2654751"/>
          </a:xfrm>
        </p:grpSpPr>
        <p:sp>
          <p:nvSpPr>
            <p:cNvPr id="9" name="Left Arrow 8"/>
            <p:cNvSpPr/>
            <p:nvPr/>
          </p:nvSpPr>
          <p:spPr>
            <a:xfrm>
              <a:off x="944880" y="3517449"/>
              <a:ext cx="990600" cy="490671"/>
            </a:xfrm>
            <a:prstGeom prst="leftArrow">
              <a:avLst>
                <a:gd name="adj1" fmla="val 25152"/>
                <a:gd name="adj2" fmla="val 31364"/>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Left Arrow 12"/>
            <p:cNvSpPr/>
            <p:nvPr/>
          </p:nvSpPr>
          <p:spPr>
            <a:xfrm>
              <a:off x="944880" y="4553769"/>
              <a:ext cx="990600" cy="490671"/>
            </a:xfrm>
            <a:prstGeom prst="leftArrow">
              <a:avLst>
                <a:gd name="adj1" fmla="val 25152"/>
                <a:gd name="adj2" fmla="val 31364"/>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Left Arrow 13"/>
            <p:cNvSpPr/>
            <p:nvPr/>
          </p:nvSpPr>
          <p:spPr>
            <a:xfrm>
              <a:off x="944880" y="5681529"/>
              <a:ext cx="990600" cy="490671"/>
            </a:xfrm>
            <a:prstGeom prst="leftArrow">
              <a:avLst>
                <a:gd name="adj1" fmla="val 25152"/>
                <a:gd name="adj2" fmla="val 31364"/>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0779"/>
            <a:ext cx="716280" cy="821615"/>
          </a:xfrm>
          <a:prstGeom prst="rect">
            <a:avLst/>
          </a:prstGeom>
        </p:spPr>
      </p:pic>
      <p:sp>
        <p:nvSpPr>
          <p:cNvPr id="12" name="Frame 11"/>
          <p:cNvSpPr/>
          <p:nvPr/>
        </p:nvSpPr>
        <p:spPr>
          <a:xfrm>
            <a:off x="4998720" y="2941320"/>
            <a:ext cx="1356360" cy="320040"/>
          </a:xfrm>
          <a:prstGeom prst="frame">
            <a:avLst>
              <a:gd name="adj1" fmla="val 490"/>
            </a:avLst>
          </a:prstGeom>
          <a:solidFill>
            <a:schemeClr val="bg1"/>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nvGrpSpPr>
          <p:cNvPr id="7" name="Group 6"/>
          <p:cNvGrpSpPr/>
          <p:nvPr/>
        </p:nvGrpSpPr>
        <p:grpSpPr>
          <a:xfrm>
            <a:off x="4876800" y="15673"/>
            <a:ext cx="4284763" cy="1333861"/>
            <a:chOff x="4876800" y="15673"/>
            <a:chExt cx="4284763" cy="1333861"/>
          </a:xfrm>
        </p:grpSpPr>
        <p:sp>
          <p:nvSpPr>
            <p:cNvPr id="3" name="TextBox 2"/>
            <p:cNvSpPr txBox="1"/>
            <p:nvPr/>
          </p:nvSpPr>
          <p:spPr>
            <a:xfrm>
              <a:off x="4876800" y="641648"/>
              <a:ext cx="4284763" cy="707886"/>
            </a:xfrm>
            <a:prstGeom prst="rect">
              <a:avLst/>
            </a:prstGeom>
            <a:noFill/>
          </p:spPr>
          <p:txBody>
            <a:bodyPr wrap="none" rtlCol="0">
              <a:spAutoFit/>
            </a:bodyPr>
            <a:lstStyle/>
            <a:p>
              <a:r>
                <a:rPr lang="en-US" sz="2000" b="1" dirty="0"/>
                <a:t>Are there more indicators than grades </a:t>
              </a:r>
            </a:p>
            <a:p>
              <a:r>
                <a:rPr lang="en-US" sz="2000" b="1" dirty="0"/>
                <a:t>that could put a student at risk</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57902" y="15673"/>
              <a:ext cx="1315571" cy="723912"/>
            </a:xfrm>
            <a:prstGeom prst="rect">
              <a:avLst/>
            </a:prstGeom>
          </p:spPr>
        </p:pic>
      </p:grpSp>
    </p:spTree>
    <p:extLst>
      <p:ext uri="{BB962C8B-B14F-4D97-AF65-F5344CB8AC3E}">
        <p14:creationId xmlns:p14="http://schemas.microsoft.com/office/powerpoint/2010/main" val="739128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0798"/>
            <a:ext cx="8229600" cy="807402"/>
          </a:xfrm>
        </p:spPr>
        <p:txBody>
          <a:bodyPr>
            <a:normAutofit/>
          </a:bodyPr>
          <a:lstStyle/>
          <a:p>
            <a:r>
              <a:rPr lang="en-US" b="1" dirty="0">
                <a:solidFill>
                  <a:srgbClr val="92D050"/>
                </a:solidFill>
              </a:rPr>
              <a:t>How are your teachers grading?</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3361" y="768596"/>
            <a:ext cx="8767046" cy="5509967"/>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873" y="0"/>
            <a:ext cx="962660" cy="843260"/>
          </a:xfrm>
          <a:prstGeom prst="rect">
            <a:avLst/>
          </a:prstGeom>
        </p:spPr>
      </p:pic>
      <p:sp>
        <p:nvSpPr>
          <p:cNvPr id="6" name="Title 1"/>
          <p:cNvSpPr txBox="1">
            <a:spLocks/>
          </p:cNvSpPr>
          <p:nvPr/>
        </p:nvSpPr>
        <p:spPr>
          <a:xfrm>
            <a:off x="-792480" y="6096318"/>
            <a:ext cx="8229600" cy="80740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400" b="1" dirty="0">
                <a:solidFill>
                  <a:srgbClr val="92D050"/>
                </a:solidFill>
              </a:rPr>
              <a:t>Multiple schools with one search - We got that!</a:t>
            </a:r>
          </a:p>
        </p:txBody>
      </p:sp>
    </p:spTree>
    <p:extLst>
      <p:ext uri="{BB962C8B-B14F-4D97-AF65-F5344CB8AC3E}">
        <p14:creationId xmlns:p14="http://schemas.microsoft.com/office/powerpoint/2010/main" val="275242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5882"/>
            <a:ext cx="8961120" cy="1143000"/>
          </a:xfrm>
        </p:spPr>
        <p:txBody>
          <a:bodyPr>
            <a:noAutofit/>
          </a:bodyPr>
          <a:lstStyle/>
          <a:p>
            <a:r>
              <a:rPr lang="en-US" sz="4000" b="1" dirty="0">
                <a:solidFill>
                  <a:srgbClr val="00B0F0"/>
                </a:solidFill>
              </a:rPr>
              <a:t>Are your teachers using assignments</a:t>
            </a:r>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6200" y="1349892"/>
            <a:ext cx="8961120" cy="4887034"/>
          </a:xfrm>
        </p:spPr>
      </p:pic>
      <p:sp>
        <p:nvSpPr>
          <p:cNvPr id="7" name="Frame 6"/>
          <p:cNvSpPr/>
          <p:nvPr/>
        </p:nvSpPr>
        <p:spPr>
          <a:xfrm>
            <a:off x="152400" y="3657600"/>
            <a:ext cx="792480" cy="381000"/>
          </a:xfrm>
          <a:prstGeom prst="frame">
            <a:avLst>
              <a:gd name="adj1" fmla="val 490"/>
            </a:avLst>
          </a:prstGeom>
          <a:solidFill>
            <a:schemeClr val="bg1"/>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47638"/>
            <a:ext cx="757549" cy="695960"/>
          </a:xfrm>
          <a:prstGeom prst="rect">
            <a:avLst/>
          </a:prstGeom>
        </p:spPr>
      </p:pic>
      <p:sp>
        <p:nvSpPr>
          <p:cNvPr id="9" name="Frame 8"/>
          <p:cNvSpPr/>
          <p:nvPr/>
        </p:nvSpPr>
        <p:spPr>
          <a:xfrm>
            <a:off x="7086600" y="4450080"/>
            <a:ext cx="350520" cy="1725886"/>
          </a:xfrm>
          <a:prstGeom prst="frame">
            <a:avLst>
              <a:gd name="adj1" fmla="val 490"/>
            </a:avLst>
          </a:prstGeom>
          <a:solidFill>
            <a:schemeClr val="bg1"/>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967332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198438"/>
            <a:ext cx="9144000" cy="609282"/>
          </a:xfrm>
        </p:spPr>
        <p:txBody>
          <a:bodyPr>
            <a:noAutofit/>
          </a:bodyPr>
          <a:lstStyle/>
          <a:p>
            <a:r>
              <a:rPr lang="en-US" sz="3600" b="1" dirty="0">
                <a:solidFill>
                  <a:srgbClr val="FF8AD8"/>
                </a:solidFill>
              </a:rPr>
              <a:t>Custom Standards Report </a:t>
            </a:r>
            <a:r>
              <a:rPr lang="mr-IN" sz="3600" b="1" dirty="0">
                <a:solidFill>
                  <a:srgbClr val="FF8AD8"/>
                </a:solidFill>
              </a:rPr>
              <a:t>–</a:t>
            </a:r>
            <a:r>
              <a:rPr lang="en-US" sz="3600" b="1" dirty="0">
                <a:solidFill>
                  <a:srgbClr val="FF8AD8"/>
                </a:solidFill>
              </a:rPr>
              <a:t> Assignments</a:t>
            </a:r>
            <a:br>
              <a:rPr lang="en-US" sz="3600" b="1" dirty="0">
                <a:solidFill>
                  <a:srgbClr val="FF8AD8"/>
                </a:solidFill>
              </a:rPr>
            </a:br>
            <a:r>
              <a:rPr lang="en-US" sz="3600" b="1" dirty="0">
                <a:solidFill>
                  <a:srgbClr val="FF0000"/>
                </a:solidFill>
              </a:rPr>
              <a:t>NOT ALL STANDARDS ARE CREATED EQUAL</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558"/>
            <a:ext cx="792480" cy="815122"/>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08100"/>
            <a:ext cx="9144000" cy="4234832"/>
          </a:xfrm>
          <a:prstGeom prst="rect">
            <a:avLst/>
          </a:prstGeom>
        </p:spPr>
      </p:pic>
      <p:sp>
        <p:nvSpPr>
          <p:cNvPr id="7" name="Frame 6"/>
          <p:cNvSpPr/>
          <p:nvPr/>
        </p:nvSpPr>
        <p:spPr>
          <a:xfrm>
            <a:off x="7589520" y="4953000"/>
            <a:ext cx="381000" cy="259080"/>
          </a:xfrm>
          <a:prstGeom prst="frame">
            <a:avLst>
              <a:gd name="adj1" fmla="val 490"/>
            </a:avLst>
          </a:prstGeom>
          <a:solidFill>
            <a:schemeClr val="bg1"/>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8" name="Frame 7"/>
          <p:cNvSpPr/>
          <p:nvPr/>
        </p:nvSpPr>
        <p:spPr>
          <a:xfrm>
            <a:off x="121920" y="3398520"/>
            <a:ext cx="2316480" cy="243840"/>
          </a:xfrm>
          <a:prstGeom prst="frame">
            <a:avLst>
              <a:gd name="adj1" fmla="val 490"/>
            </a:avLst>
          </a:prstGeom>
          <a:solidFill>
            <a:schemeClr val="bg1"/>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500796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2" fill="hold" grpId="1"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1+#ppt_w/2"/>
                                          </p:val>
                                        </p:tav>
                                        <p:tav tm="100000">
                                          <p:val>
                                            <p:strVal val="#ppt_x"/>
                                          </p:val>
                                        </p:tav>
                                      </p:tavLst>
                                    </p:anim>
                                    <p:anim calcmode="lin" valueType="num">
                                      <p:cBhvr additive="base">
                                        <p:cTn id="16"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5300" b="1" dirty="0">
                <a:solidFill>
                  <a:schemeClr val="tx2">
                    <a:lumMod val="60000"/>
                    <a:lumOff val="40000"/>
                  </a:schemeClr>
                </a:solidFill>
              </a:rPr>
              <a:t>How long did it take?</a:t>
            </a:r>
            <a:br>
              <a:rPr lang="en-US" dirty="0"/>
            </a:br>
            <a:r>
              <a:rPr lang="en-US" dirty="0"/>
              <a:t>ABCDEF to 4/3/2/1 or OSUN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0940" y="2192745"/>
            <a:ext cx="4582119" cy="3283603"/>
          </a:xfrm>
          <a:prstGeom prst="rect">
            <a:avLst/>
          </a:prstGeom>
        </p:spPr>
      </p:pic>
      <p:sp>
        <p:nvSpPr>
          <p:cNvPr id="5" name="TextBox 4"/>
          <p:cNvSpPr txBox="1"/>
          <p:nvPr/>
        </p:nvSpPr>
        <p:spPr>
          <a:xfrm>
            <a:off x="7345587" y="4648200"/>
            <a:ext cx="1321580" cy="646331"/>
          </a:xfrm>
          <a:prstGeom prst="rect">
            <a:avLst/>
          </a:prstGeom>
          <a:solidFill>
            <a:schemeClr val="bg1">
              <a:alpha val="63000"/>
            </a:schemeClr>
          </a:solidFill>
          <a:ln>
            <a:solidFill>
              <a:schemeClr val="bg1"/>
            </a:solidFill>
          </a:ln>
        </p:spPr>
        <p:txBody>
          <a:bodyPr wrap="none" rtlCol="0">
            <a:spAutoFit/>
          </a:bodyPr>
          <a:lstStyle/>
          <a:p>
            <a:pPr algn="ctr"/>
            <a:r>
              <a:rPr lang="en-US" dirty="0"/>
              <a:t>Professional</a:t>
            </a:r>
          </a:p>
          <a:p>
            <a:pPr algn="ctr"/>
            <a:r>
              <a:rPr lang="en-US" dirty="0"/>
              <a:t>Judgement</a:t>
            </a:r>
          </a:p>
        </p:txBody>
      </p:sp>
      <p:sp>
        <p:nvSpPr>
          <p:cNvPr id="6" name="TextBox 5"/>
          <p:cNvSpPr txBox="1"/>
          <p:nvPr/>
        </p:nvSpPr>
        <p:spPr>
          <a:xfrm>
            <a:off x="5242560" y="1539240"/>
            <a:ext cx="1605568" cy="646331"/>
          </a:xfrm>
          <a:prstGeom prst="rect">
            <a:avLst/>
          </a:prstGeom>
          <a:solidFill>
            <a:schemeClr val="bg1">
              <a:alpha val="63000"/>
            </a:schemeClr>
          </a:solidFill>
          <a:ln>
            <a:solidFill>
              <a:schemeClr val="bg1"/>
            </a:solidFill>
          </a:ln>
        </p:spPr>
        <p:txBody>
          <a:bodyPr wrap="none" rtlCol="0">
            <a:spAutoFit/>
          </a:bodyPr>
          <a:lstStyle/>
          <a:p>
            <a:pPr algn="ctr"/>
            <a:r>
              <a:rPr lang="en-US" dirty="0"/>
              <a:t>SPECIAL NEEDS</a:t>
            </a:r>
          </a:p>
          <a:p>
            <a:pPr algn="ctr"/>
            <a:r>
              <a:rPr lang="en-US" dirty="0"/>
              <a:t>GIFTED</a:t>
            </a:r>
          </a:p>
        </p:txBody>
      </p:sp>
      <p:sp>
        <p:nvSpPr>
          <p:cNvPr id="7" name="TextBox 6"/>
          <p:cNvSpPr txBox="1"/>
          <p:nvPr/>
        </p:nvSpPr>
        <p:spPr>
          <a:xfrm>
            <a:off x="225318" y="2606040"/>
            <a:ext cx="1664943" cy="646331"/>
          </a:xfrm>
          <a:prstGeom prst="rect">
            <a:avLst/>
          </a:prstGeom>
          <a:solidFill>
            <a:schemeClr val="bg1">
              <a:alpha val="63000"/>
            </a:schemeClr>
          </a:solidFill>
          <a:ln>
            <a:solidFill>
              <a:schemeClr val="bg1"/>
            </a:solidFill>
          </a:ln>
        </p:spPr>
        <p:txBody>
          <a:bodyPr wrap="none" rtlCol="0">
            <a:spAutoFit/>
          </a:bodyPr>
          <a:lstStyle/>
          <a:p>
            <a:pPr algn="ctr"/>
            <a:r>
              <a:rPr lang="en-US" dirty="0"/>
              <a:t>Comment</a:t>
            </a:r>
          </a:p>
          <a:p>
            <a:pPr algn="ctr"/>
            <a:r>
              <a:rPr lang="en-US" dirty="0"/>
              <a:t>Narrative/Bank</a:t>
            </a:r>
          </a:p>
        </p:txBody>
      </p:sp>
      <p:sp>
        <p:nvSpPr>
          <p:cNvPr id="8" name="TextBox 7"/>
          <p:cNvSpPr txBox="1"/>
          <p:nvPr/>
        </p:nvSpPr>
        <p:spPr>
          <a:xfrm>
            <a:off x="7231380" y="3642360"/>
            <a:ext cx="1457001" cy="646331"/>
          </a:xfrm>
          <a:prstGeom prst="rect">
            <a:avLst/>
          </a:prstGeom>
          <a:solidFill>
            <a:schemeClr val="bg1">
              <a:alpha val="63000"/>
            </a:schemeClr>
          </a:solidFill>
          <a:ln>
            <a:solidFill>
              <a:schemeClr val="bg1"/>
            </a:solidFill>
          </a:ln>
        </p:spPr>
        <p:txBody>
          <a:bodyPr wrap="none" rtlCol="0">
            <a:spAutoFit/>
          </a:bodyPr>
          <a:lstStyle/>
          <a:p>
            <a:pPr algn="ctr"/>
            <a:r>
              <a:rPr lang="en-US" dirty="0"/>
              <a:t>Assignments/</a:t>
            </a:r>
          </a:p>
          <a:p>
            <a:pPr algn="ctr"/>
            <a:r>
              <a:rPr lang="en-US" dirty="0"/>
              <a:t>Final Entry</a:t>
            </a:r>
          </a:p>
        </p:txBody>
      </p:sp>
      <p:sp>
        <p:nvSpPr>
          <p:cNvPr id="9" name="TextBox 8"/>
          <p:cNvSpPr txBox="1"/>
          <p:nvPr/>
        </p:nvSpPr>
        <p:spPr>
          <a:xfrm>
            <a:off x="403860" y="1539240"/>
            <a:ext cx="1307859" cy="646331"/>
          </a:xfrm>
          <a:prstGeom prst="rect">
            <a:avLst/>
          </a:prstGeom>
          <a:solidFill>
            <a:schemeClr val="bg1">
              <a:alpha val="63000"/>
            </a:schemeClr>
          </a:solidFill>
          <a:ln>
            <a:solidFill>
              <a:schemeClr val="bg1"/>
            </a:solidFill>
          </a:ln>
        </p:spPr>
        <p:txBody>
          <a:bodyPr wrap="none" rtlCol="0">
            <a:spAutoFit/>
          </a:bodyPr>
          <a:lstStyle/>
          <a:p>
            <a:pPr algn="ctr"/>
            <a:r>
              <a:rPr lang="en-US" dirty="0"/>
              <a:t>Designing </a:t>
            </a:r>
          </a:p>
          <a:p>
            <a:pPr algn="ctr"/>
            <a:r>
              <a:rPr lang="en-US" dirty="0"/>
              <a:t>Report Card</a:t>
            </a:r>
          </a:p>
        </p:txBody>
      </p:sp>
      <p:sp>
        <p:nvSpPr>
          <p:cNvPr id="10" name="TextBox 9"/>
          <p:cNvSpPr txBox="1"/>
          <p:nvPr/>
        </p:nvSpPr>
        <p:spPr>
          <a:xfrm>
            <a:off x="7348079" y="2560320"/>
            <a:ext cx="1223605" cy="646331"/>
          </a:xfrm>
          <a:prstGeom prst="rect">
            <a:avLst/>
          </a:prstGeom>
          <a:solidFill>
            <a:schemeClr val="bg1">
              <a:alpha val="63000"/>
            </a:schemeClr>
          </a:solidFill>
          <a:ln>
            <a:solidFill>
              <a:schemeClr val="bg1"/>
            </a:solidFill>
          </a:ln>
        </p:spPr>
        <p:txBody>
          <a:bodyPr wrap="none" rtlCol="0">
            <a:spAutoFit/>
          </a:bodyPr>
          <a:lstStyle/>
          <a:p>
            <a:pPr algn="ctr"/>
            <a:r>
              <a:rPr lang="en-US" dirty="0"/>
              <a:t>Gradebook</a:t>
            </a:r>
          </a:p>
          <a:p>
            <a:pPr algn="ctr"/>
            <a:r>
              <a:rPr lang="en-US" dirty="0"/>
              <a:t>Training</a:t>
            </a:r>
          </a:p>
        </p:txBody>
      </p:sp>
      <p:sp>
        <p:nvSpPr>
          <p:cNvPr id="11" name="TextBox 10"/>
          <p:cNvSpPr txBox="1"/>
          <p:nvPr/>
        </p:nvSpPr>
        <p:spPr>
          <a:xfrm>
            <a:off x="7243563" y="1539240"/>
            <a:ext cx="1432636" cy="646331"/>
          </a:xfrm>
          <a:prstGeom prst="rect">
            <a:avLst/>
          </a:prstGeom>
          <a:solidFill>
            <a:schemeClr val="bg1">
              <a:alpha val="63000"/>
            </a:schemeClr>
          </a:solidFill>
          <a:ln>
            <a:solidFill>
              <a:schemeClr val="bg1"/>
            </a:solidFill>
          </a:ln>
        </p:spPr>
        <p:txBody>
          <a:bodyPr wrap="none" rtlCol="0">
            <a:spAutoFit/>
          </a:bodyPr>
          <a:lstStyle/>
          <a:p>
            <a:pPr algn="ctr"/>
            <a:r>
              <a:rPr lang="en-US" dirty="0"/>
              <a:t>Grading Best </a:t>
            </a:r>
          </a:p>
          <a:p>
            <a:pPr algn="ctr"/>
            <a:r>
              <a:rPr lang="en-US" dirty="0"/>
              <a:t>Practices</a:t>
            </a:r>
          </a:p>
        </p:txBody>
      </p:sp>
      <p:sp>
        <p:nvSpPr>
          <p:cNvPr id="12" name="TextBox 11"/>
          <p:cNvSpPr txBox="1"/>
          <p:nvPr/>
        </p:nvSpPr>
        <p:spPr>
          <a:xfrm>
            <a:off x="2667000" y="1539240"/>
            <a:ext cx="1947071" cy="646331"/>
          </a:xfrm>
          <a:prstGeom prst="rect">
            <a:avLst/>
          </a:prstGeom>
          <a:solidFill>
            <a:schemeClr val="bg1">
              <a:alpha val="63000"/>
            </a:schemeClr>
          </a:solidFill>
          <a:ln>
            <a:solidFill>
              <a:schemeClr val="bg1"/>
            </a:solidFill>
          </a:ln>
        </p:spPr>
        <p:txBody>
          <a:bodyPr wrap="none" rtlCol="0">
            <a:spAutoFit/>
          </a:bodyPr>
          <a:lstStyle/>
          <a:p>
            <a:r>
              <a:rPr lang="en-US" dirty="0"/>
              <a:t>Curriculum Review</a:t>
            </a:r>
          </a:p>
          <a:p>
            <a:r>
              <a:rPr lang="en-US" dirty="0"/>
              <a:t>NEW Assessments</a:t>
            </a:r>
          </a:p>
        </p:txBody>
      </p:sp>
      <p:sp>
        <p:nvSpPr>
          <p:cNvPr id="13" name="TextBox 12"/>
          <p:cNvSpPr txBox="1"/>
          <p:nvPr/>
        </p:nvSpPr>
        <p:spPr>
          <a:xfrm>
            <a:off x="55656" y="3566160"/>
            <a:ext cx="2004267" cy="646331"/>
          </a:xfrm>
          <a:prstGeom prst="rect">
            <a:avLst/>
          </a:prstGeom>
          <a:solidFill>
            <a:schemeClr val="bg1">
              <a:alpha val="63000"/>
            </a:schemeClr>
          </a:solidFill>
          <a:ln>
            <a:solidFill>
              <a:schemeClr val="bg1"/>
            </a:solidFill>
          </a:ln>
        </p:spPr>
        <p:txBody>
          <a:bodyPr wrap="none" rtlCol="0">
            <a:spAutoFit/>
          </a:bodyPr>
          <a:lstStyle/>
          <a:p>
            <a:pPr algn="ctr"/>
            <a:r>
              <a:rPr lang="en-US" dirty="0"/>
              <a:t>Evaluation Student </a:t>
            </a:r>
          </a:p>
          <a:p>
            <a:pPr algn="ctr"/>
            <a:r>
              <a:rPr lang="en-US" dirty="0"/>
              <a:t>Work Samples</a:t>
            </a:r>
          </a:p>
        </p:txBody>
      </p:sp>
      <p:sp>
        <p:nvSpPr>
          <p:cNvPr id="14" name="TextBox 13"/>
          <p:cNvSpPr txBox="1"/>
          <p:nvPr/>
        </p:nvSpPr>
        <p:spPr>
          <a:xfrm>
            <a:off x="5013960" y="5684520"/>
            <a:ext cx="1116139" cy="646331"/>
          </a:xfrm>
          <a:prstGeom prst="rect">
            <a:avLst/>
          </a:prstGeom>
          <a:solidFill>
            <a:schemeClr val="bg1">
              <a:alpha val="63000"/>
            </a:schemeClr>
          </a:solidFill>
          <a:ln>
            <a:solidFill>
              <a:schemeClr val="bg1"/>
            </a:solidFill>
          </a:ln>
        </p:spPr>
        <p:txBody>
          <a:bodyPr wrap="none" rtlCol="0">
            <a:spAutoFit/>
          </a:bodyPr>
          <a:lstStyle/>
          <a:p>
            <a:pPr algn="ctr"/>
            <a:r>
              <a:rPr lang="en-US" dirty="0"/>
              <a:t>Paradigm </a:t>
            </a:r>
          </a:p>
          <a:p>
            <a:pPr algn="ctr"/>
            <a:r>
              <a:rPr lang="en-US" dirty="0"/>
              <a:t>Shift PD</a:t>
            </a:r>
          </a:p>
        </p:txBody>
      </p:sp>
      <p:sp>
        <p:nvSpPr>
          <p:cNvPr id="15" name="TextBox 14"/>
          <p:cNvSpPr txBox="1"/>
          <p:nvPr/>
        </p:nvSpPr>
        <p:spPr>
          <a:xfrm>
            <a:off x="194764" y="4541520"/>
            <a:ext cx="1726050" cy="646331"/>
          </a:xfrm>
          <a:prstGeom prst="rect">
            <a:avLst/>
          </a:prstGeom>
          <a:solidFill>
            <a:schemeClr val="bg1">
              <a:alpha val="63000"/>
            </a:schemeClr>
          </a:solidFill>
          <a:ln>
            <a:solidFill>
              <a:schemeClr val="bg1"/>
            </a:solidFill>
          </a:ln>
        </p:spPr>
        <p:txBody>
          <a:bodyPr wrap="none" rtlCol="0">
            <a:spAutoFit/>
          </a:bodyPr>
          <a:lstStyle/>
          <a:p>
            <a:pPr algn="ctr"/>
            <a:r>
              <a:rPr lang="en-US" dirty="0"/>
              <a:t>Communication </a:t>
            </a:r>
          </a:p>
          <a:p>
            <a:pPr algn="ctr"/>
            <a:r>
              <a:rPr lang="en-US" dirty="0"/>
              <a:t>Plan</a:t>
            </a:r>
          </a:p>
        </p:txBody>
      </p:sp>
      <p:sp>
        <p:nvSpPr>
          <p:cNvPr id="16" name="TextBox 15"/>
          <p:cNvSpPr txBox="1"/>
          <p:nvPr/>
        </p:nvSpPr>
        <p:spPr>
          <a:xfrm>
            <a:off x="335284" y="5684520"/>
            <a:ext cx="1445011" cy="646331"/>
          </a:xfrm>
          <a:prstGeom prst="rect">
            <a:avLst/>
          </a:prstGeom>
          <a:solidFill>
            <a:schemeClr val="bg1">
              <a:alpha val="63000"/>
            </a:schemeClr>
          </a:solidFill>
          <a:ln>
            <a:solidFill>
              <a:schemeClr val="bg1"/>
            </a:solidFill>
          </a:ln>
        </p:spPr>
        <p:txBody>
          <a:bodyPr wrap="none" rtlCol="0">
            <a:spAutoFit/>
          </a:bodyPr>
          <a:lstStyle/>
          <a:p>
            <a:pPr algn="ctr"/>
            <a:r>
              <a:rPr lang="en-US" dirty="0"/>
              <a:t>Performance </a:t>
            </a:r>
          </a:p>
          <a:p>
            <a:pPr algn="ctr"/>
            <a:r>
              <a:rPr lang="en-US" dirty="0"/>
              <a:t>Indicators</a:t>
            </a:r>
          </a:p>
        </p:txBody>
      </p:sp>
      <p:sp>
        <p:nvSpPr>
          <p:cNvPr id="17" name="TextBox 16"/>
          <p:cNvSpPr txBox="1"/>
          <p:nvPr/>
        </p:nvSpPr>
        <p:spPr>
          <a:xfrm>
            <a:off x="2834640" y="5684520"/>
            <a:ext cx="1171154" cy="646331"/>
          </a:xfrm>
          <a:prstGeom prst="rect">
            <a:avLst/>
          </a:prstGeom>
          <a:solidFill>
            <a:schemeClr val="bg1">
              <a:alpha val="63000"/>
            </a:schemeClr>
          </a:solidFill>
          <a:ln>
            <a:solidFill>
              <a:schemeClr val="bg1"/>
            </a:solidFill>
          </a:ln>
        </p:spPr>
        <p:txBody>
          <a:bodyPr wrap="none" rtlCol="0">
            <a:spAutoFit/>
          </a:bodyPr>
          <a:lstStyle/>
          <a:p>
            <a:pPr algn="ctr"/>
            <a:r>
              <a:rPr lang="en-US" dirty="0"/>
              <a:t>Standards </a:t>
            </a:r>
          </a:p>
          <a:p>
            <a:pPr algn="ctr"/>
            <a:r>
              <a:rPr lang="en-US" dirty="0"/>
              <a:t>Selection</a:t>
            </a:r>
          </a:p>
        </p:txBody>
      </p:sp>
      <p:sp>
        <p:nvSpPr>
          <p:cNvPr id="18" name="TextBox 17"/>
          <p:cNvSpPr txBox="1"/>
          <p:nvPr/>
        </p:nvSpPr>
        <p:spPr>
          <a:xfrm>
            <a:off x="6797040" y="5684520"/>
            <a:ext cx="1118255" cy="646331"/>
          </a:xfrm>
          <a:prstGeom prst="rect">
            <a:avLst/>
          </a:prstGeom>
          <a:solidFill>
            <a:schemeClr val="bg1">
              <a:alpha val="63000"/>
            </a:schemeClr>
          </a:solidFill>
          <a:ln>
            <a:solidFill>
              <a:schemeClr val="bg1"/>
            </a:solidFill>
          </a:ln>
        </p:spPr>
        <p:txBody>
          <a:bodyPr wrap="none" rtlCol="0">
            <a:spAutoFit/>
          </a:bodyPr>
          <a:lstStyle/>
          <a:p>
            <a:pPr algn="ctr"/>
            <a:r>
              <a:rPr lang="en-US" dirty="0"/>
              <a:t>Why </a:t>
            </a:r>
          </a:p>
          <a:p>
            <a:pPr algn="ctr"/>
            <a:r>
              <a:rPr lang="en-US" dirty="0"/>
              <a:t>Standards</a:t>
            </a:r>
          </a:p>
        </p:txBody>
      </p:sp>
      <p:sp>
        <p:nvSpPr>
          <p:cNvPr id="19" name="TextBox 18"/>
          <p:cNvSpPr txBox="1"/>
          <p:nvPr/>
        </p:nvSpPr>
        <p:spPr>
          <a:xfrm>
            <a:off x="3540209" y="3023771"/>
            <a:ext cx="2123145" cy="461665"/>
          </a:xfrm>
          <a:prstGeom prst="rect">
            <a:avLst/>
          </a:prstGeom>
          <a:noFill/>
        </p:spPr>
        <p:txBody>
          <a:bodyPr wrap="none" rtlCol="0">
            <a:spAutoFit/>
          </a:bodyPr>
          <a:lstStyle/>
          <a:p>
            <a:r>
              <a:rPr lang="en-US" sz="2400" b="1" dirty="0">
                <a:solidFill>
                  <a:schemeClr val="tx2">
                    <a:lumMod val="60000"/>
                    <a:lumOff val="40000"/>
                  </a:schemeClr>
                </a:solidFill>
              </a:rPr>
              <a:t>DATA ANALYSIS</a:t>
            </a:r>
          </a:p>
        </p:txBody>
      </p:sp>
      <p:sp>
        <p:nvSpPr>
          <p:cNvPr id="20" name="TextBox 19"/>
          <p:cNvSpPr txBox="1"/>
          <p:nvPr/>
        </p:nvSpPr>
        <p:spPr>
          <a:xfrm>
            <a:off x="3355286" y="3480971"/>
            <a:ext cx="2492991" cy="830997"/>
          </a:xfrm>
          <a:prstGeom prst="rect">
            <a:avLst/>
          </a:prstGeom>
          <a:noFill/>
        </p:spPr>
        <p:txBody>
          <a:bodyPr wrap="none" rtlCol="0">
            <a:spAutoFit/>
          </a:bodyPr>
          <a:lstStyle/>
          <a:p>
            <a:pPr algn="ctr"/>
            <a:r>
              <a:rPr lang="en-US" sz="2400" b="1" dirty="0">
                <a:solidFill>
                  <a:srgbClr val="FF0000"/>
                </a:solidFill>
              </a:rPr>
              <a:t>TRANSITION TIME</a:t>
            </a:r>
          </a:p>
          <a:p>
            <a:pPr algn="ctr"/>
            <a:r>
              <a:rPr lang="en-US" sz="2400" b="1" dirty="0">
                <a:solidFill>
                  <a:srgbClr val="FF0000"/>
                </a:solidFill>
              </a:rPr>
              <a:t>12-24 months</a:t>
            </a:r>
          </a:p>
        </p:txBody>
      </p:sp>
      <p:sp>
        <p:nvSpPr>
          <p:cNvPr id="21" name="TextBox 20"/>
          <p:cNvSpPr txBox="1"/>
          <p:nvPr/>
        </p:nvSpPr>
        <p:spPr>
          <a:xfrm>
            <a:off x="3602149" y="4258211"/>
            <a:ext cx="1999265" cy="461665"/>
          </a:xfrm>
          <a:prstGeom prst="rect">
            <a:avLst/>
          </a:prstGeom>
          <a:noFill/>
        </p:spPr>
        <p:txBody>
          <a:bodyPr wrap="none" rtlCol="0">
            <a:spAutoFit/>
          </a:bodyPr>
          <a:lstStyle/>
          <a:p>
            <a:r>
              <a:rPr lang="en-US" sz="2400" b="1" dirty="0">
                <a:solidFill>
                  <a:schemeClr val="accent3"/>
                </a:solidFill>
              </a:rPr>
              <a:t>ON-GOING PD</a:t>
            </a:r>
          </a:p>
        </p:txBody>
      </p:sp>
      <p:sp>
        <p:nvSpPr>
          <p:cNvPr id="3" name="TextBox 2"/>
          <p:cNvSpPr txBox="1"/>
          <p:nvPr/>
        </p:nvSpPr>
        <p:spPr>
          <a:xfrm>
            <a:off x="-45720" y="6370320"/>
            <a:ext cx="6819559" cy="461665"/>
          </a:xfrm>
          <a:prstGeom prst="rect">
            <a:avLst/>
          </a:prstGeom>
          <a:noFill/>
        </p:spPr>
        <p:txBody>
          <a:bodyPr wrap="none" rtlCol="0">
            <a:spAutoFit/>
          </a:bodyPr>
          <a:lstStyle/>
          <a:p>
            <a:r>
              <a:rPr lang="en-US" sz="2400" b="1" dirty="0">
                <a:solidFill>
                  <a:srgbClr val="FF0000"/>
                </a:solidFill>
              </a:rPr>
              <a:t>WHERE ON THIS PATHWAY IS REVIEWING GRADES??</a:t>
            </a:r>
          </a:p>
        </p:txBody>
      </p:sp>
    </p:spTree>
    <p:extLst>
      <p:ext uri="{BB962C8B-B14F-4D97-AF65-F5344CB8AC3E}">
        <p14:creationId xmlns:p14="http://schemas.microsoft.com/office/powerpoint/2010/main" val="1222229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circle(in)">
                                      <p:cBhvr>
                                        <p:cTn id="7" dur="20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circle(in)">
                                      <p:cBhvr>
                                        <p:cTn id="12" dur="20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circle(in)">
                                      <p:cBhvr>
                                        <p:cTn id="17" dur="20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circle(in)">
                                      <p:cBhvr>
                                        <p:cTn id="22" dur="20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0-#ppt_w/2"/>
                                          </p:val>
                                        </p:tav>
                                        <p:tav tm="100000">
                                          <p:val>
                                            <p:strVal val="#ppt_x"/>
                                          </p:val>
                                        </p:tav>
                                      </p:tavLst>
                                    </p:anim>
                                    <p:anim calcmode="lin" valueType="num">
                                      <p:cBhvr additive="base">
                                        <p:cTn id="28" dur="500" fill="hold"/>
                                        <p:tgtEl>
                                          <p:spTgt spid="15"/>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0-#ppt_w/2"/>
                                          </p:val>
                                        </p:tav>
                                        <p:tav tm="100000">
                                          <p:val>
                                            <p:strVal val="#ppt_x"/>
                                          </p:val>
                                        </p:tav>
                                      </p:tavLst>
                                    </p:anim>
                                    <p:anim calcmode="lin" valueType="num">
                                      <p:cBhvr additive="base">
                                        <p:cTn id="32" dur="500" fill="hold"/>
                                        <p:tgtEl>
                                          <p:spTgt spid="13"/>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additive="base">
                                        <p:cTn id="35" dur="500" fill="hold"/>
                                        <p:tgtEl>
                                          <p:spTgt spid="7"/>
                                        </p:tgtEl>
                                        <p:attrNameLst>
                                          <p:attrName>ppt_x</p:attrName>
                                        </p:attrNameLst>
                                      </p:cBhvr>
                                      <p:tavLst>
                                        <p:tav tm="0">
                                          <p:val>
                                            <p:strVal val="0-#ppt_w/2"/>
                                          </p:val>
                                        </p:tav>
                                        <p:tav tm="100000">
                                          <p:val>
                                            <p:strVal val="#ppt_x"/>
                                          </p:val>
                                        </p:tav>
                                      </p:tavLst>
                                    </p:anim>
                                    <p:anim calcmode="lin" valueType="num">
                                      <p:cBhvr additive="base">
                                        <p:cTn id="36"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circle(in)">
                                      <p:cBhvr>
                                        <p:cTn id="41" dur="2000"/>
                                        <p:tgtEl>
                                          <p:spTgt spid="9"/>
                                        </p:tgtEl>
                                      </p:cBhvr>
                                    </p:animEffect>
                                  </p:childTnLst>
                                </p:cTn>
                              </p:par>
                              <p:par>
                                <p:cTn id="42" presetID="6" presetClass="entr" presetSubtype="16"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circle(in)">
                                      <p:cBhvr>
                                        <p:cTn id="44" dur="2000"/>
                                        <p:tgtEl>
                                          <p:spTgt spid="12"/>
                                        </p:tgtEl>
                                      </p:cBhvr>
                                    </p:animEffect>
                                  </p:childTnLst>
                                </p:cTn>
                              </p:par>
                              <p:par>
                                <p:cTn id="45" presetID="6" presetClass="entr" presetSubtype="16" fill="hold" grpId="0" nodeType="with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circle(in)">
                                      <p:cBhvr>
                                        <p:cTn id="47" dur="2000"/>
                                        <p:tgtEl>
                                          <p:spTgt spid="6"/>
                                        </p:tgtEl>
                                      </p:cBhvr>
                                    </p:animEffect>
                                  </p:childTnLst>
                                </p:cTn>
                              </p:par>
                              <p:par>
                                <p:cTn id="48" presetID="6" presetClass="entr" presetSubtype="16" fill="hold" grpId="0" nodeType="with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circle(in)">
                                      <p:cBhvr>
                                        <p:cTn id="50" dur="2000"/>
                                        <p:tgtEl>
                                          <p:spTgt spid="11"/>
                                        </p:tgtEl>
                                      </p:cBhvr>
                                    </p:animEffect>
                                  </p:childTnLst>
                                </p:cTn>
                              </p:par>
                            </p:childTnLst>
                          </p:cTn>
                        </p:par>
                      </p:childTnLst>
                    </p:cTn>
                  </p:par>
                  <p:par>
                    <p:cTn id="51" fill="hold">
                      <p:stCondLst>
                        <p:cond delay="indefinite"/>
                      </p:stCondLst>
                      <p:childTnLst>
                        <p:par>
                          <p:cTn id="52" fill="hold">
                            <p:stCondLst>
                              <p:cond delay="0"/>
                            </p:stCondLst>
                            <p:childTnLst>
                              <p:par>
                                <p:cTn id="53" presetID="2" presetClass="entr" presetSubtype="2" fill="hold" grpId="0" nodeType="click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additive="base">
                                        <p:cTn id="55" dur="500" fill="hold"/>
                                        <p:tgtEl>
                                          <p:spTgt spid="10"/>
                                        </p:tgtEl>
                                        <p:attrNameLst>
                                          <p:attrName>ppt_x</p:attrName>
                                        </p:attrNameLst>
                                      </p:cBhvr>
                                      <p:tavLst>
                                        <p:tav tm="0">
                                          <p:val>
                                            <p:strVal val="1+#ppt_w/2"/>
                                          </p:val>
                                        </p:tav>
                                        <p:tav tm="100000">
                                          <p:val>
                                            <p:strVal val="#ppt_x"/>
                                          </p:val>
                                        </p:tav>
                                      </p:tavLst>
                                    </p:anim>
                                    <p:anim calcmode="lin" valueType="num">
                                      <p:cBhvr additive="base">
                                        <p:cTn id="56" dur="500" fill="hold"/>
                                        <p:tgtEl>
                                          <p:spTgt spid="10"/>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additive="base">
                                        <p:cTn id="59" dur="500" fill="hold"/>
                                        <p:tgtEl>
                                          <p:spTgt spid="8"/>
                                        </p:tgtEl>
                                        <p:attrNameLst>
                                          <p:attrName>ppt_x</p:attrName>
                                        </p:attrNameLst>
                                      </p:cBhvr>
                                      <p:tavLst>
                                        <p:tav tm="0">
                                          <p:val>
                                            <p:strVal val="1+#ppt_w/2"/>
                                          </p:val>
                                        </p:tav>
                                        <p:tav tm="100000">
                                          <p:val>
                                            <p:strVal val="#ppt_x"/>
                                          </p:val>
                                        </p:tav>
                                      </p:tavLst>
                                    </p:anim>
                                    <p:anim calcmode="lin" valueType="num">
                                      <p:cBhvr additive="base">
                                        <p:cTn id="60" dur="500" fill="hold"/>
                                        <p:tgtEl>
                                          <p:spTgt spid="8"/>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additive="base">
                                        <p:cTn id="63" dur="500" fill="hold"/>
                                        <p:tgtEl>
                                          <p:spTgt spid="5"/>
                                        </p:tgtEl>
                                        <p:attrNameLst>
                                          <p:attrName>ppt_x</p:attrName>
                                        </p:attrNameLst>
                                      </p:cBhvr>
                                      <p:tavLst>
                                        <p:tav tm="0">
                                          <p:val>
                                            <p:strVal val="1+#ppt_w/2"/>
                                          </p:val>
                                        </p:tav>
                                        <p:tav tm="100000">
                                          <p:val>
                                            <p:strVal val="#ppt_x"/>
                                          </p:val>
                                        </p:tav>
                                      </p:tavLst>
                                    </p:anim>
                                    <p:anim calcmode="lin" valueType="num">
                                      <p:cBhvr additive="base">
                                        <p:cTn id="64"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6" presetClass="entr" presetSubtype="16" fill="hold" grpId="0" nodeType="clickEffect">
                                  <p:stCondLst>
                                    <p:cond delay="0"/>
                                  </p:stCondLst>
                                  <p:childTnLst>
                                    <p:set>
                                      <p:cBhvr>
                                        <p:cTn id="68" dur="1" fill="hold">
                                          <p:stCondLst>
                                            <p:cond delay="0"/>
                                          </p:stCondLst>
                                        </p:cTn>
                                        <p:tgtEl>
                                          <p:spTgt spid="19"/>
                                        </p:tgtEl>
                                        <p:attrNameLst>
                                          <p:attrName>style.visibility</p:attrName>
                                        </p:attrNameLst>
                                      </p:cBhvr>
                                      <p:to>
                                        <p:strVal val="visible"/>
                                      </p:to>
                                    </p:set>
                                    <p:animEffect transition="in" filter="circle(in)">
                                      <p:cBhvr>
                                        <p:cTn id="69" dur="2000"/>
                                        <p:tgtEl>
                                          <p:spTgt spid="19"/>
                                        </p:tgtEl>
                                      </p:cBhvr>
                                    </p:animEffect>
                                  </p:childTnLst>
                                </p:cTn>
                              </p:par>
                              <p:par>
                                <p:cTn id="70" presetID="6" presetClass="entr" presetSubtype="16" fill="hold" grpId="0" nodeType="withEffect">
                                  <p:stCondLst>
                                    <p:cond delay="0"/>
                                  </p:stCondLst>
                                  <p:childTnLst>
                                    <p:set>
                                      <p:cBhvr>
                                        <p:cTn id="71" dur="1" fill="hold">
                                          <p:stCondLst>
                                            <p:cond delay="0"/>
                                          </p:stCondLst>
                                        </p:cTn>
                                        <p:tgtEl>
                                          <p:spTgt spid="20"/>
                                        </p:tgtEl>
                                        <p:attrNameLst>
                                          <p:attrName>style.visibility</p:attrName>
                                        </p:attrNameLst>
                                      </p:cBhvr>
                                      <p:to>
                                        <p:strVal val="visible"/>
                                      </p:to>
                                    </p:set>
                                    <p:animEffect transition="in" filter="circle(in)">
                                      <p:cBhvr>
                                        <p:cTn id="72" dur="2000"/>
                                        <p:tgtEl>
                                          <p:spTgt spid="20"/>
                                        </p:tgtEl>
                                      </p:cBhvr>
                                    </p:animEffect>
                                  </p:childTnLst>
                                </p:cTn>
                              </p:par>
                              <p:par>
                                <p:cTn id="73" presetID="6" presetClass="entr" presetSubtype="16" fill="hold" grpId="0" nodeType="withEffect">
                                  <p:stCondLst>
                                    <p:cond delay="0"/>
                                  </p:stCondLst>
                                  <p:childTnLst>
                                    <p:set>
                                      <p:cBhvr>
                                        <p:cTn id="74" dur="1" fill="hold">
                                          <p:stCondLst>
                                            <p:cond delay="0"/>
                                          </p:stCondLst>
                                        </p:cTn>
                                        <p:tgtEl>
                                          <p:spTgt spid="21"/>
                                        </p:tgtEl>
                                        <p:attrNameLst>
                                          <p:attrName>style.visibility</p:attrName>
                                        </p:attrNameLst>
                                      </p:cBhvr>
                                      <p:to>
                                        <p:strVal val="visible"/>
                                      </p:to>
                                    </p:set>
                                    <p:animEffect transition="in" filter="circle(in)">
                                      <p:cBhvr>
                                        <p:cTn id="75" dur="2000"/>
                                        <p:tgtEl>
                                          <p:spTgt spid="21"/>
                                        </p:tgtEl>
                                      </p:cBhvr>
                                    </p:animEffect>
                                  </p:childTnLst>
                                </p:cTn>
                              </p:par>
                            </p:childTnLst>
                          </p:cTn>
                        </p:par>
                      </p:childTnLst>
                    </p:cTn>
                  </p:par>
                  <p:par>
                    <p:cTn id="76" fill="hold">
                      <p:stCondLst>
                        <p:cond delay="indefinite"/>
                      </p:stCondLst>
                      <p:childTnLst>
                        <p:par>
                          <p:cTn id="77" fill="hold">
                            <p:stCondLst>
                              <p:cond delay="0"/>
                            </p:stCondLst>
                            <p:childTnLst>
                              <p:par>
                                <p:cTn id="78" presetID="2" presetClass="entr" presetSubtype="4" fill="hold" grpId="0" nodeType="clickEffect">
                                  <p:stCondLst>
                                    <p:cond delay="0"/>
                                  </p:stCondLst>
                                  <p:childTnLst>
                                    <p:set>
                                      <p:cBhvr>
                                        <p:cTn id="79" dur="1" fill="hold">
                                          <p:stCondLst>
                                            <p:cond delay="0"/>
                                          </p:stCondLst>
                                        </p:cTn>
                                        <p:tgtEl>
                                          <p:spTgt spid="3"/>
                                        </p:tgtEl>
                                        <p:attrNameLst>
                                          <p:attrName>style.visibility</p:attrName>
                                        </p:attrNameLst>
                                      </p:cBhvr>
                                      <p:to>
                                        <p:strVal val="visible"/>
                                      </p:to>
                                    </p:set>
                                    <p:anim calcmode="lin" valueType="num">
                                      <p:cBhvr additive="base">
                                        <p:cTn id="80" dur="500" fill="hold"/>
                                        <p:tgtEl>
                                          <p:spTgt spid="3"/>
                                        </p:tgtEl>
                                        <p:attrNameLst>
                                          <p:attrName>ppt_x</p:attrName>
                                        </p:attrNameLst>
                                      </p:cBhvr>
                                      <p:tavLst>
                                        <p:tav tm="0">
                                          <p:val>
                                            <p:strVal val="#ppt_x"/>
                                          </p:val>
                                        </p:tav>
                                        <p:tav tm="100000">
                                          <p:val>
                                            <p:strVal val="#ppt_x"/>
                                          </p:val>
                                        </p:tav>
                                      </p:tavLst>
                                    </p:anim>
                                    <p:anim calcmode="lin" valueType="num">
                                      <p:cBhvr additive="base">
                                        <p:cTn id="81"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p:bldP spid="20" grpId="0"/>
      <p:bldP spid="21" grpId="0"/>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67621" y="6177904"/>
            <a:ext cx="5977598" cy="646331"/>
          </a:xfrm>
          <a:prstGeom prst="rect">
            <a:avLst/>
          </a:prstGeom>
          <a:noFill/>
        </p:spPr>
        <p:txBody>
          <a:bodyPr wrap="none" rtlCol="0">
            <a:spAutoFit/>
          </a:bodyPr>
          <a:lstStyle/>
          <a:p>
            <a:r>
              <a:rPr lang="en-US" b="1" dirty="0">
                <a:solidFill>
                  <a:srgbClr val="FF0000"/>
                </a:solidFill>
              </a:rPr>
              <a:t>PLEASE NOTE </a:t>
            </a:r>
            <a:r>
              <a:rPr lang="mr-IN" dirty="0"/>
              <a:t>–</a:t>
            </a:r>
            <a:r>
              <a:rPr lang="en-US" dirty="0"/>
              <a:t> You should upgrade to  </a:t>
            </a:r>
            <a:r>
              <a:rPr lang="en-US" dirty="0" err="1"/>
              <a:t>SQLReports</a:t>
            </a:r>
            <a:r>
              <a:rPr lang="en-US" dirty="0"/>
              <a:t> 5 to avoid </a:t>
            </a:r>
          </a:p>
          <a:p>
            <a:r>
              <a:rPr lang="en-US" dirty="0"/>
              <a:t>Cross Scripting Error </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5652"/>
            <a:ext cx="10460954" cy="519938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20" y="-14289"/>
            <a:ext cx="8961120" cy="749475"/>
          </a:xfrm>
          <a:prstGeom prst="rect">
            <a:avLst/>
          </a:prstGeom>
        </p:spPr>
      </p:pic>
      <p:sp>
        <p:nvSpPr>
          <p:cNvPr id="4" name="TextBox 3"/>
          <p:cNvSpPr txBox="1"/>
          <p:nvPr/>
        </p:nvSpPr>
        <p:spPr>
          <a:xfrm>
            <a:off x="365760" y="562920"/>
            <a:ext cx="8389348" cy="461665"/>
          </a:xfrm>
          <a:prstGeom prst="rect">
            <a:avLst/>
          </a:prstGeom>
          <a:noFill/>
        </p:spPr>
        <p:txBody>
          <a:bodyPr wrap="none" rtlCol="0">
            <a:spAutoFit/>
          </a:bodyPr>
          <a:lstStyle/>
          <a:p>
            <a:r>
              <a:rPr lang="en-US" sz="2400" b="1" dirty="0">
                <a:solidFill>
                  <a:srgbClr val="00B050"/>
                </a:solidFill>
              </a:rPr>
              <a:t>LET THE </a:t>
            </a:r>
            <a:r>
              <a:rPr lang="en-US" sz="2400" b="1">
                <a:solidFill>
                  <a:srgbClr val="00B050"/>
                </a:solidFill>
              </a:rPr>
              <a:t>COMPARISON BEGIN - Standard </a:t>
            </a:r>
            <a:r>
              <a:rPr lang="en-US" sz="2400" b="1" dirty="0">
                <a:solidFill>
                  <a:srgbClr val="00B050"/>
                </a:solidFill>
              </a:rPr>
              <a:t>by District </a:t>
            </a:r>
            <a:r>
              <a:rPr lang="mr-IN" sz="2400" b="1" dirty="0">
                <a:solidFill>
                  <a:srgbClr val="00B050"/>
                </a:solidFill>
              </a:rPr>
              <a:t>–</a:t>
            </a:r>
            <a:r>
              <a:rPr lang="en-US" sz="2400" b="1" dirty="0">
                <a:solidFill>
                  <a:srgbClr val="00B050"/>
                </a:solidFill>
              </a:rPr>
              <a:t> Single Rows</a:t>
            </a:r>
          </a:p>
        </p:txBody>
      </p:sp>
      <p:sp>
        <p:nvSpPr>
          <p:cNvPr id="7" name="Frame 6"/>
          <p:cNvSpPr/>
          <p:nvPr/>
        </p:nvSpPr>
        <p:spPr>
          <a:xfrm>
            <a:off x="3672840" y="2505070"/>
            <a:ext cx="640080" cy="1584960"/>
          </a:xfrm>
          <a:prstGeom prst="frame">
            <a:avLst>
              <a:gd name="adj1" fmla="val 2976"/>
            </a:avLst>
          </a:prstGeom>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862782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2139" y="1131094"/>
            <a:ext cx="5780942" cy="385580"/>
          </a:xfrm>
        </p:spPr>
        <p:txBody>
          <a:bodyPr>
            <a:noAutofit/>
          </a:bodyPr>
          <a:lstStyle/>
          <a:p>
            <a:r>
              <a:rPr lang="en-US" sz="2700" b="1" i="1" dirty="0">
                <a:solidFill>
                  <a:schemeClr val="accent1">
                    <a:lumMod val="75000"/>
                  </a:schemeClr>
                </a:solidFill>
                <a:latin typeface="+mn-lt"/>
              </a:rPr>
              <a:t>PowerTeacherPro and TRANSFERS</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48676" y="1609299"/>
            <a:ext cx="786924" cy="75882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4499" y="4989844"/>
            <a:ext cx="698582" cy="750975"/>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79070" y="958103"/>
            <a:ext cx="637346" cy="731562"/>
          </a:xfrm>
          <a:prstGeom prst="rect">
            <a:avLst/>
          </a:prstGeom>
        </p:spPr>
      </p:pic>
      <p:grpSp>
        <p:nvGrpSpPr>
          <p:cNvPr id="12" name="Group 11"/>
          <p:cNvGrpSpPr/>
          <p:nvPr/>
        </p:nvGrpSpPr>
        <p:grpSpPr>
          <a:xfrm>
            <a:off x="83524" y="4798508"/>
            <a:ext cx="1098464" cy="1133648"/>
            <a:chOff x="111364" y="5255010"/>
            <a:chExt cx="1464619" cy="1511531"/>
          </a:xfrm>
        </p:grpSpPr>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1364" y="5255010"/>
              <a:ext cx="654245" cy="1511531"/>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5609" y="5458249"/>
              <a:ext cx="810374" cy="1105055"/>
            </a:xfrm>
            <a:prstGeom prst="rect">
              <a:avLst/>
            </a:prstGeom>
          </p:spPr>
        </p:pic>
      </p:grpSp>
      <p:pic>
        <p:nvPicPr>
          <p:cNvPr id="10" name="Picture 9"/>
          <p:cNvPicPr>
            <a:picLocks noChangeAspect="1"/>
          </p:cNvPicPr>
          <p:nvPr/>
        </p:nvPicPr>
        <p:blipFill>
          <a:blip r:embed="rId7"/>
          <a:stretch>
            <a:fillRect/>
          </a:stretch>
        </p:blipFill>
        <p:spPr>
          <a:xfrm>
            <a:off x="39566" y="896005"/>
            <a:ext cx="2452746" cy="1422785"/>
          </a:xfrm>
          <a:prstGeom prst="rect">
            <a:avLst/>
          </a:prstGeom>
        </p:spPr>
      </p:pic>
      <p:pic>
        <p:nvPicPr>
          <p:cNvPr id="11" name="Pictur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007693" y="4950937"/>
            <a:ext cx="924916" cy="755256"/>
          </a:xfrm>
          <a:prstGeom prst="rect">
            <a:avLst/>
          </a:prstGeom>
        </p:spPr>
      </p:pic>
      <p:sp>
        <p:nvSpPr>
          <p:cNvPr id="13" name="TextBox 12"/>
          <p:cNvSpPr txBox="1"/>
          <p:nvPr/>
        </p:nvSpPr>
        <p:spPr>
          <a:xfrm>
            <a:off x="466928" y="2564454"/>
            <a:ext cx="8054502" cy="2400657"/>
          </a:xfrm>
          <a:prstGeom prst="rect">
            <a:avLst/>
          </a:prstGeom>
          <a:noFill/>
        </p:spPr>
        <p:txBody>
          <a:bodyPr wrap="square" rtlCol="0">
            <a:spAutoFit/>
          </a:bodyPr>
          <a:lstStyle/>
          <a:p>
            <a:r>
              <a:rPr lang="en-US" sz="2400" b="1" dirty="0"/>
              <a:t>In the same term</a:t>
            </a:r>
          </a:p>
          <a:p>
            <a:pPr marL="342900" indent="-342900">
              <a:buAutoNum type="arabicPeriod"/>
            </a:pPr>
            <a:r>
              <a:rPr lang="en-US" dirty="0"/>
              <a:t>Teacher 1 </a:t>
            </a:r>
            <a:r>
              <a:rPr lang="mr-IN" dirty="0"/>
              <a:t>–</a:t>
            </a:r>
            <a:r>
              <a:rPr lang="en-US" dirty="0"/>
              <a:t> scores Johnny in a variety of assignments and standards.</a:t>
            </a:r>
          </a:p>
          <a:p>
            <a:pPr marL="342900" indent="-342900">
              <a:buAutoNum type="arabicPeriod"/>
            </a:pPr>
            <a:r>
              <a:rPr lang="en-US" dirty="0"/>
              <a:t>John’s scores are stored in Teacher 1 sections </a:t>
            </a:r>
          </a:p>
          <a:p>
            <a:pPr marL="342900" indent="-342900">
              <a:buAutoNum type="arabicPeriod"/>
            </a:pPr>
            <a:r>
              <a:rPr lang="en-US" dirty="0"/>
              <a:t>John transfers out of Teacher 1’s sections </a:t>
            </a:r>
            <a:r>
              <a:rPr lang="mr-IN" dirty="0"/>
              <a:t>–</a:t>
            </a:r>
            <a:r>
              <a:rPr lang="en-US" dirty="0"/>
              <a:t> into Teacher 2 sections              </a:t>
            </a:r>
            <a:r>
              <a:rPr lang="en-US" b="1" i="1" dirty="0">
                <a:solidFill>
                  <a:srgbClr val="FF0000"/>
                </a:solidFill>
              </a:rPr>
              <a:t>(doesn’t matter if it’s the same school or another school in Lawrence)  </a:t>
            </a:r>
            <a:endParaRPr lang="en-US" b="1" i="1" dirty="0"/>
          </a:p>
          <a:p>
            <a:pPr marL="342900" indent="-342900">
              <a:buAutoNum type="arabicPeriod"/>
            </a:pPr>
            <a:r>
              <a:rPr lang="en-US" dirty="0"/>
              <a:t>Teacher 2 CAN SEE John’s previous section grades </a:t>
            </a:r>
            <a:r>
              <a:rPr lang="mr-IN" dirty="0"/>
              <a:t>–</a:t>
            </a:r>
            <a:r>
              <a:rPr lang="en-US" dirty="0"/>
              <a:t> so Teacher 2 scores the same standards that Teacher 1 did. </a:t>
            </a:r>
          </a:p>
          <a:p>
            <a:pPr marL="342900" indent="-342900">
              <a:buAutoNum type="arabicPeriod"/>
            </a:pPr>
            <a:r>
              <a:rPr lang="en-US" b="1" dirty="0">
                <a:solidFill>
                  <a:schemeClr val="accent1">
                    <a:lumMod val="75000"/>
                  </a:schemeClr>
                </a:solidFill>
              </a:rPr>
              <a:t>PowerSchool inconsistently averages those scores    BUT</a:t>
            </a:r>
            <a:r>
              <a:rPr lang="mr-IN" b="1" dirty="0">
                <a:solidFill>
                  <a:schemeClr val="accent1">
                    <a:lumMod val="75000"/>
                  </a:schemeClr>
                </a:solidFill>
              </a:rPr>
              <a:t>…</a:t>
            </a:r>
            <a:r>
              <a:rPr lang="en-US" b="1" dirty="0">
                <a:solidFill>
                  <a:schemeClr val="accent1">
                    <a:lumMod val="75000"/>
                  </a:schemeClr>
                </a:solidFill>
              </a:rPr>
              <a:t>.</a:t>
            </a:r>
          </a:p>
        </p:txBody>
      </p:sp>
    </p:spTree>
    <p:extLst>
      <p:ext uri="{BB962C8B-B14F-4D97-AF65-F5344CB8AC3E}">
        <p14:creationId xmlns:p14="http://schemas.microsoft.com/office/powerpoint/2010/main" val="1730976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6927 -0.00718 L 0.71406 -0.00718 " pathEditMode="relative" ptsTypes="AA">
                                      <p:cBhvr>
                                        <p:cTn id="6" dur="500" fill="hold"/>
                                        <p:tgtEl>
                                          <p:spTgt spid="12"/>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nodeType="clickEffect">
                                  <p:stCondLst>
                                    <p:cond delay="0"/>
                                  </p:stCondLst>
                                  <p:childTnLst>
                                    <p:animMotion origin="layout" path="M 0.01041 -0.10301 L 0.00898 -0.66805 " pathEditMode="relative" ptsTypes="AA">
                                      <p:cBhvr>
                                        <p:cTn id="10" dur="500" fill="hold"/>
                                        <p:tgtEl>
                                          <p:spTgt spid="11"/>
                                        </p:tgtEl>
                                        <p:attrNameLst>
                                          <p:attrName>ppt_x</p:attrName>
                                          <p:attrName>ppt_y</p:attrName>
                                        </p:attrNameLst>
                                      </p:cBhvr>
                                    </p:animMotion>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nodeType="clickEffect">
                                  <p:stCondLst>
                                    <p:cond delay="0"/>
                                  </p:stCondLst>
                                  <p:childTnLst>
                                    <p:animMotion origin="layout" path="M -2.29167E-6 -0.01111 L -2.29167E-6 0.65648 " pathEditMode="relative" ptsTypes="AA">
                                      <p:cBhvr>
                                        <p:cTn id="14" dur="500" fill="hold"/>
                                        <p:tgtEl>
                                          <p:spTgt spid="5"/>
                                        </p:tgtEl>
                                        <p:attrNameLst>
                                          <p:attrName>ppt_x</p:attrName>
                                          <p:attrName>ppt_y</p:attrName>
                                        </p:attrNameLst>
                                      </p:cBhvr>
                                    </p:animMotion>
                                  </p:childTnLst>
                                </p:cTn>
                              </p:par>
                            </p:childTnLst>
                          </p:cTn>
                        </p:par>
                      </p:childTnLst>
                    </p:cTn>
                  </p:par>
                  <p:par>
                    <p:cTn id="15" fill="hold">
                      <p:stCondLst>
                        <p:cond delay="indefinite"/>
                      </p:stCondLst>
                      <p:childTnLst>
                        <p:par>
                          <p:cTn id="16" fill="hold">
                            <p:stCondLst>
                              <p:cond delay="0"/>
                            </p:stCondLst>
                            <p:childTnLst>
                              <p:par>
                                <p:cTn id="17" presetID="0" presetClass="path" presetSubtype="0" accel="50000" decel="50000" fill="hold" nodeType="clickEffect">
                                  <p:stCondLst>
                                    <p:cond delay="0"/>
                                  </p:stCondLst>
                                  <p:childTnLst>
                                    <p:animMotion origin="layout" path="M -0.04114 -0.08056 L -0.51276 -0.6838 " pathEditMode="relative" ptsTypes="AA">
                                      <p:cBhvr>
                                        <p:cTn id="18" dur="500" fill="hold"/>
                                        <p:tgtEl>
                                          <p:spTgt spid="7"/>
                                        </p:tgtEl>
                                        <p:attrNameLst>
                                          <p:attrName>ppt_x</p:attrName>
                                          <p:attrName>ppt_y</p:attrName>
                                        </p:attrNameLst>
                                      </p:cBhvr>
                                    </p:animMotion>
                                  </p:childTnLst>
                                </p:cTn>
                              </p:par>
                            </p:childTnLst>
                          </p:cTn>
                        </p:par>
                      </p:childTnLst>
                    </p:cTn>
                  </p:par>
                  <p:par>
                    <p:cTn id="19" fill="hold">
                      <p:stCondLst>
                        <p:cond delay="indefinite"/>
                      </p:stCondLst>
                      <p:childTnLst>
                        <p:par>
                          <p:cTn id="20" fill="hold">
                            <p:stCondLst>
                              <p:cond delay="0"/>
                            </p:stCondLst>
                            <p:childTnLst>
                              <p:par>
                                <p:cTn id="21" presetID="0" presetClass="path" presetSubtype="0" accel="50000" decel="50000" fill="hold" nodeType="clickEffect">
                                  <p:stCondLst>
                                    <p:cond delay="0"/>
                                  </p:stCondLst>
                                  <p:childTnLst>
                                    <p:animMotion origin="layout" path="M 0.00222 -0.00093 L -0.03099 0.80926 " pathEditMode="relative" ptsTypes="AA">
                                      <p:cBhvr>
                                        <p:cTn id="22" dur="500" fill="hold"/>
                                        <p:tgtEl>
                                          <p:spTgt spid="8"/>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9856" y="1461539"/>
            <a:ext cx="9034577" cy="3903377"/>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449" y="4402016"/>
            <a:ext cx="8932984" cy="1561590"/>
          </a:xfrm>
          <a:prstGeom prst="rect">
            <a:avLst/>
          </a:prstGeom>
        </p:spPr>
      </p:pic>
      <p:sp>
        <p:nvSpPr>
          <p:cNvPr id="6" name="TextBox 5"/>
          <p:cNvSpPr txBox="1"/>
          <p:nvPr/>
        </p:nvSpPr>
        <p:spPr>
          <a:xfrm>
            <a:off x="514349" y="883624"/>
            <a:ext cx="9012116" cy="553998"/>
          </a:xfrm>
          <a:prstGeom prst="rect">
            <a:avLst/>
          </a:prstGeom>
          <a:noFill/>
        </p:spPr>
        <p:txBody>
          <a:bodyPr wrap="square" rtlCol="0">
            <a:spAutoFit/>
          </a:bodyPr>
          <a:lstStyle/>
          <a:p>
            <a:r>
              <a:rPr lang="en-US" sz="3000" b="1" i="1" dirty="0">
                <a:solidFill>
                  <a:schemeClr val="accent1">
                    <a:lumMod val="75000"/>
                  </a:schemeClr>
                </a:solidFill>
              </a:rPr>
              <a:t>Grading the same standard twice in the same term</a:t>
            </a:r>
          </a:p>
        </p:txBody>
      </p:sp>
    </p:spTree>
    <p:extLst>
      <p:ext uri="{BB962C8B-B14F-4D97-AF65-F5344CB8AC3E}">
        <p14:creationId xmlns:p14="http://schemas.microsoft.com/office/powerpoint/2010/main" val="5529181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85909"/>
            <a:ext cx="7886700" cy="1037382"/>
          </a:xfrm>
        </p:spPr>
        <p:txBody>
          <a:bodyPr>
            <a:normAutofit/>
          </a:bodyPr>
          <a:lstStyle/>
          <a:p>
            <a:pPr algn="ctr"/>
            <a:r>
              <a:rPr lang="en-US" sz="4800" b="1" i="1" dirty="0">
                <a:solidFill>
                  <a:schemeClr val="accent1">
                    <a:lumMod val="75000"/>
                  </a:schemeClr>
                </a:solidFill>
                <a:latin typeface="+mn-lt"/>
              </a:rPr>
              <a:t>Once on PS 12.0.X</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865" y="1152914"/>
            <a:ext cx="6820868" cy="4055356"/>
          </a:xfrm>
          <a:prstGeom prst="rect">
            <a:avLst/>
          </a:prstGeom>
        </p:spPr>
      </p:pic>
      <p:sp>
        <p:nvSpPr>
          <p:cNvPr id="7" name="TextBox 6"/>
          <p:cNvSpPr txBox="1"/>
          <p:nvPr/>
        </p:nvSpPr>
        <p:spPr>
          <a:xfrm>
            <a:off x="2387111" y="4236718"/>
            <a:ext cx="6633228" cy="923330"/>
          </a:xfrm>
          <a:prstGeom prst="rect">
            <a:avLst/>
          </a:prstGeom>
          <a:solidFill>
            <a:schemeClr val="accent5">
              <a:lumMod val="20000"/>
              <a:lumOff val="80000"/>
            </a:schemeClr>
          </a:solidFill>
        </p:spPr>
        <p:txBody>
          <a:bodyPr wrap="square" rtlCol="0">
            <a:spAutoFit/>
          </a:bodyPr>
          <a:lstStyle/>
          <a:p>
            <a:r>
              <a:rPr lang="en-US" sz="1350" i="1" dirty="0"/>
              <a:t>When there are grades only from dropped classes</a:t>
            </a:r>
            <a:r>
              <a:rPr lang="en-US" sz="1350" dirty="0"/>
              <a:t>, the district has the option to report the average of all dropped grades, or just the grade from the most recently enrolled class. Use the </a:t>
            </a:r>
            <a:r>
              <a:rPr lang="en-US" sz="1350" b="1" dirty="0"/>
              <a:t>Calculation Method When Only Dropped Classes </a:t>
            </a:r>
            <a:r>
              <a:rPr lang="en-US" sz="1350" dirty="0"/>
              <a:t>menu to choose whether to average the grades or to use </a:t>
            </a:r>
            <a:r>
              <a:rPr lang="en-US" sz="1350" b="1" dirty="0"/>
              <a:t>Most Recent Enrolled </a:t>
            </a:r>
            <a:r>
              <a:rPr lang="en-US" sz="1350" dirty="0"/>
              <a:t>only the last grade. </a:t>
            </a:r>
          </a:p>
        </p:txBody>
      </p:sp>
      <p:grpSp>
        <p:nvGrpSpPr>
          <p:cNvPr id="11" name="Group 10"/>
          <p:cNvGrpSpPr/>
          <p:nvPr/>
        </p:nvGrpSpPr>
        <p:grpSpPr>
          <a:xfrm>
            <a:off x="2649199" y="2506315"/>
            <a:ext cx="6061732" cy="639719"/>
            <a:chOff x="3532265" y="3255391"/>
            <a:chExt cx="8082309" cy="852957"/>
          </a:xfrm>
        </p:grpSpPr>
        <p:sp>
          <p:nvSpPr>
            <p:cNvPr id="5" name="TextBox 4"/>
            <p:cNvSpPr txBox="1"/>
            <p:nvPr/>
          </p:nvSpPr>
          <p:spPr>
            <a:xfrm>
              <a:off x="4007048" y="3431241"/>
              <a:ext cx="7607526" cy="677107"/>
            </a:xfrm>
            <a:prstGeom prst="rect">
              <a:avLst/>
            </a:prstGeom>
            <a:solidFill>
              <a:schemeClr val="accent6">
                <a:lumMod val="20000"/>
                <a:lumOff val="80000"/>
              </a:schemeClr>
            </a:solidFill>
          </p:spPr>
          <p:txBody>
            <a:bodyPr wrap="square" rtlCol="0">
              <a:spAutoFit/>
            </a:bodyPr>
            <a:lstStyle/>
            <a:p>
              <a:r>
                <a:rPr lang="en-US" sz="1350" dirty="0"/>
                <a:t>If checked, any grades a teacher marked exempt are not included in the standard grade rollup. </a:t>
              </a:r>
            </a:p>
          </p:txBody>
        </p:sp>
        <p:sp>
          <p:nvSpPr>
            <p:cNvPr id="8" name="TextBox 7"/>
            <p:cNvSpPr txBox="1"/>
            <p:nvPr/>
          </p:nvSpPr>
          <p:spPr>
            <a:xfrm>
              <a:off x="3532265" y="3255391"/>
              <a:ext cx="502701" cy="738663"/>
            </a:xfrm>
            <a:prstGeom prst="rect">
              <a:avLst/>
            </a:prstGeom>
            <a:noFill/>
          </p:spPr>
          <p:txBody>
            <a:bodyPr wrap="none" rtlCol="0">
              <a:spAutoFit/>
            </a:bodyPr>
            <a:lstStyle/>
            <a:p>
              <a:r>
                <a:rPr lang="en-US" sz="3000" dirty="0">
                  <a:solidFill>
                    <a:schemeClr val="accent1">
                      <a:lumMod val="75000"/>
                    </a:schemeClr>
                  </a:solidFill>
                </a:rPr>
                <a:t>√</a:t>
              </a:r>
            </a:p>
          </p:txBody>
        </p:sp>
      </p:grpSp>
      <p:grpSp>
        <p:nvGrpSpPr>
          <p:cNvPr id="10" name="Group 9"/>
          <p:cNvGrpSpPr/>
          <p:nvPr/>
        </p:nvGrpSpPr>
        <p:grpSpPr>
          <a:xfrm>
            <a:off x="2672583" y="3125141"/>
            <a:ext cx="6048543" cy="715581"/>
            <a:chOff x="3563444" y="4080495"/>
            <a:chExt cx="8064724" cy="954108"/>
          </a:xfrm>
        </p:grpSpPr>
        <p:sp>
          <p:nvSpPr>
            <p:cNvPr id="6" name="TextBox 5"/>
            <p:cNvSpPr txBox="1"/>
            <p:nvPr/>
          </p:nvSpPr>
          <p:spPr>
            <a:xfrm>
              <a:off x="4020641" y="4080495"/>
              <a:ext cx="7607527" cy="954108"/>
            </a:xfrm>
            <a:prstGeom prst="rect">
              <a:avLst/>
            </a:prstGeom>
            <a:solidFill>
              <a:schemeClr val="accent4">
                <a:lumMod val="20000"/>
                <a:lumOff val="80000"/>
              </a:schemeClr>
            </a:solidFill>
          </p:spPr>
          <p:txBody>
            <a:bodyPr wrap="square" rtlCol="0">
              <a:spAutoFit/>
            </a:bodyPr>
            <a:lstStyle/>
            <a:p>
              <a:r>
                <a:rPr lang="en-US" sz="1350" dirty="0"/>
                <a:t>If checked, any grades from classes the student has dropped will not be included in the standard grade rollup unless there are no active grades. In the case of no active grades, grades from dropped classes are included. </a:t>
              </a:r>
            </a:p>
          </p:txBody>
        </p:sp>
        <p:sp>
          <p:nvSpPr>
            <p:cNvPr id="9" name="TextBox 8"/>
            <p:cNvSpPr txBox="1"/>
            <p:nvPr/>
          </p:nvSpPr>
          <p:spPr>
            <a:xfrm>
              <a:off x="3563444" y="4150836"/>
              <a:ext cx="502701" cy="738664"/>
            </a:xfrm>
            <a:prstGeom prst="rect">
              <a:avLst/>
            </a:prstGeom>
            <a:noFill/>
          </p:spPr>
          <p:txBody>
            <a:bodyPr wrap="none" rtlCol="0">
              <a:spAutoFit/>
            </a:bodyPr>
            <a:lstStyle/>
            <a:p>
              <a:r>
                <a:rPr lang="en-US" sz="3000" dirty="0">
                  <a:solidFill>
                    <a:schemeClr val="accent1">
                      <a:lumMod val="75000"/>
                    </a:schemeClr>
                  </a:solidFill>
                </a:rPr>
                <a:t>√</a:t>
              </a:r>
            </a:p>
          </p:txBody>
        </p:sp>
      </p:grpSp>
    </p:spTree>
    <p:extLst>
      <p:ext uri="{BB962C8B-B14F-4D97-AF65-F5344CB8AC3E}">
        <p14:creationId xmlns:p14="http://schemas.microsoft.com/office/powerpoint/2010/main" val="734379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1+#ppt_w/2"/>
                                          </p:val>
                                        </p:tav>
                                        <p:tav tm="100000">
                                          <p:val>
                                            <p:strVal val="#ppt_x"/>
                                          </p:val>
                                        </p:tav>
                                      </p:tavLst>
                                    </p:anim>
                                    <p:anim calcmode="lin" valueType="num">
                                      <p:cBhvr additive="base">
                                        <p:cTn id="14"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2562"/>
            <a:ext cx="8229600" cy="1143000"/>
          </a:xfrm>
        </p:spPr>
        <p:txBody>
          <a:bodyPr/>
          <a:lstStyle/>
          <a:p>
            <a:r>
              <a:rPr lang="en-US" b="1" dirty="0">
                <a:solidFill>
                  <a:schemeClr val="accent1">
                    <a:lumMod val="75000"/>
                  </a:schemeClr>
                </a:solidFill>
              </a:rPr>
              <a:t>$ What can PowerSchool Offer $</a:t>
            </a:r>
          </a:p>
        </p:txBody>
      </p:sp>
      <p:sp>
        <p:nvSpPr>
          <p:cNvPr id="3" name="TextBox 2"/>
          <p:cNvSpPr txBox="1"/>
          <p:nvPr/>
        </p:nvSpPr>
        <p:spPr>
          <a:xfrm>
            <a:off x="1005841" y="1447800"/>
            <a:ext cx="7208519" cy="5355312"/>
          </a:xfrm>
          <a:prstGeom prst="rect">
            <a:avLst/>
          </a:prstGeom>
          <a:noFill/>
        </p:spPr>
        <p:txBody>
          <a:bodyPr wrap="square" rtlCol="0">
            <a:spAutoFit/>
          </a:bodyPr>
          <a:lstStyle/>
          <a:p>
            <a:r>
              <a:rPr lang="en-US" b="1" dirty="0"/>
              <a:t>Performance Matters Analytics. </a:t>
            </a:r>
            <a:r>
              <a:rPr lang="en-US" dirty="0"/>
              <a:t> </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 $2.50/kid with great promos available through December.</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07200" y="609101"/>
            <a:ext cx="2336800" cy="702674"/>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880" y="1311775"/>
            <a:ext cx="9144000" cy="4509025"/>
          </a:xfrm>
          <a:prstGeom prst="rect">
            <a:avLst/>
          </a:prstGeom>
        </p:spPr>
      </p:pic>
    </p:spTree>
    <p:extLst>
      <p:ext uri="{BB962C8B-B14F-4D97-AF65-F5344CB8AC3E}">
        <p14:creationId xmlns:p14="http://schemas.microsoft.com/office/powerpoint/2010/main" val="12821480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082"/>
            <a:ext cx="9144000" cy="1143000"/>
          </a:xfrm>
        </p:spPr>
        <p:txBody>
          <a:bodyPr>
            <a:normAutofit/>
          </a:bodyPr>
          <a:lstStyle/>
          <a:p>
            <a:r>
              <a:rPr lang="en-US" b="1" dirty="0">
                <a:solidFill>
                  <a:schemeClr val="accent1">
                    <a:lumMod val="75000"/>
                  </a:schemeClr>
                </a:solidFill>
              </a:rPr>
              <a:t>Unified Classroom w/ PTP Links - $ FEE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95400"/>
            <a:ext cx="9144000" cy="4250028"/>
          </a:xfrm>
          <a:prstGeom prst="rect">
            <a:avLst/>
          </a:prstGeom>
        </p:spPr>
      </p:pic>
    </p:spTree>
    <p:extLst>
      <p:ext uri="{BB962C8B-B14F-4D97-AF65-F5344CB8AC3E}">
        <p14:creationId xmlns:p14="http://schemas.microsoft.com/office/powerpoint/2010/main" val="20087984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EC1752-455C-6240-B9B9-5DED3B6F9A3A}"/>
              </a:ext>
            </a:extLst>
          </p:cNvPr>
          <p:cNvSpPr>
            <a:spLocks noGrp="1"/>
          </p:cNvSpPr>
          <p:nvPr>
            <p:ph type="title"/>
          </p:nvPr>
        </p:nvSpPr>
        <p:spPr/>
        <p:txBody>
          <a:bodyPr/>
          <a:lstStyle/>
          <a:p>
            <a:endParaRPr lang="en-US"/>
          </a:p>
        </p:txBody>
      </p:sp>
      <p:pic>
        <p:nvPicPr>
          <p:cNvPr id="7" name="Picture 6">
            <a:extLst>
              <a:ext uri="{FF2B5EF4-FFF2-40B4-BE49-F238E27FC236}">
                <a16:creationId xmlns:a16="http://schemas.microsoft.com/office/drawing/2014/main" id="{3F38D979-9DAD-D546-BC7F-7B90ACEF1619}"/>
              </a:ext>
            </a:extLst>
          </p:cNvPr>
          <p:cNvPicPr>
            <a:picLocks noChangeAspect="1"/>
          </p:cNvPicPr>
          <p:nvPr/>
        </p:nvPicPr>
        <p:blipFill>
          <a:blip r:embed="rId2"/>
          <a:stretch>
            <a:fillRect/>
          </a:stretch>
        </p:blipFill>
        <p:spPr>
          <a:xfrm>
            <a:off x="498763" y="3639001"/>
            <a:ext cx="8368146" cy="2401811"/>
          </a:xfrm>
          <a:prstGeom prst="rect">
            <a:avLst/>
          </a:prstGeom>
        </p:spPr>
      </p:pic>
      <p:pic>
        <p:nvPicPr>
          <p:cNvPr id="9" name="Picture 8">
            <a:extLst>
              <a:ext uri="{FF2B5EF4-FFF2-40B4-BE49-F238E27FC236}">
                <a16:creationId xmlns:a16="http://schemas.microsoft.com/office/drawing/2014/main" id="{4BB1070A-7546-5647-A12F-EAD233490F7F}"/>
              </a:ext>
            </a:extLst>
          </p:cNvPr>
          <p:cNvPicPr>
            <a:picLocks noChangeAspect="1"/>
          </p:cNvPicPr>
          <p:nvPr/>
        </p:nvPicPr>
        <p:blipFill>
          <a:blip r:embed="rId3"/>
          <a:stretch>
            <a:fillRect/>
          </a:stretch>
        </p:blipFill>
        <p:spPr>
          <a:xfrm>
            <a:off x="429494" y="1002994"/>
            <a:ext cx="8368146" cy="3024525"/>
          </a:xfrm>
          <a:prstGeom prst="rect">
            <a:avLst/>
          </a:prstGeom>
        </p:spPr>
      </p:pic>
      <p:pic>
        <p:nvPicPr>
          <p:cNvPr id="5" name="Content Placeholder 4">
            <a:extLst>
              <a:ext uri="{FF2B5EF4-FFF2-40B4-BE49-F238E27FC236}">
                <a16:creationId xmlns:a16="http://schemas.microsoft.com/office/drawing/2014/main" id="{FAC39C2F-9F03-3D4E-BA23-FA5F6AA61EC9}"/>
              </a:ext>
            </a:extLst>
          </p:cNvPr>
          <p:cNvPicPr>
            <a:picLocks noGrp="1" noChangeAspect="1"/>
          </p:cNvPicPr>
          <p:nvPr>
            <p:ph idx="1"/>
          </p:nvPr>
        </p:nvPicPr>
        <p:blipFill>
          <a:blip r:embed="rId4"/>
          <a:stretch>
            <a:fillRect/>
          </a:stretch>
        </p:blipFill>
        <p:spPr>
          <a:xfrm>
            <a:off x="551448" y="93666"/>
            <a:ext cx="8229600" cy="1023924"/>
          </a:xfrm>
        </p:spPr>
      </p:pic>
      <p:sp>
        <p:nvSpPr>
          <p:cNvPr id="10" name="Rectangle 9">
            <a:extLst>
              <a:ext uri="{FF2B5EF4-FFF2-40B4-BE49-F238E27FC236}">
                <a16:creationId xmlns:a16="http://schemas.microsoft.com/office/drawing/2014/main" id="{E66F0B7C-3127-CC45-A87F-37C839700F1D}"/>
              </a:ext>
            </a:extLst>
          </p:cNvPr>
          <p:cNvSpPr/>
          <p:nvPr/>
        </p:nvSpPr>
        <p:spPr>
          <a:xfrm>
            <a:off x="498764" y="1065369"/>
            <a:ext cx="8368145" cy="338554"/>
          </a:xfrm>
          <a:prstGeom prst="rect">
            <a:avLst/>
          </a:prstGeom>
        </p:spPr>
        <p:txBody>
          <a:bodyPr wrap="square">
            <a:spAutoFit/>
          </a:bodyPr>
          <a:lstStyle/>
          <a:p>
            <a:r>
              <a:rPr lang="en-US" sz="1600" b="1" dirty="0">
                <a:solidFill>
                  <a:schemeClr val="accent1">
                    <a:lumMod val="75000"/>
                  </a:schemeClr>
                </a:solidFill>
              </a:rPr>
              <a:t>(grades-attendance-discipline-assignments-dismissals-nurse visits-community service, ETC) </a:t>
            </a:r>
            <a:endParaRPr lang="en-US" sz="1600" dirty="0"/>
          </a:p>
        </p:txBody>
      </p:sp>
      <p:sp>
        <p:nvSpPr>
          <p:cNvPr id="11" name="Rectangle 10">
            <a:extLst>
              <a:ext uri="{FF2B5EF4-FFF2-40B4-BE49-F238E27FC236}">
                <a16:creationId xmlns:a16="http://schemas.microsoft.com/office/drawing/2014/main" id="{0CC559A5-163D-D14E-ABCA-0F26863A35DF}"/>
              </a:ext>
            </a:extLst>
          </p:cNvPr>
          <p:cNvSpPr/>
          <p:nvPr/>
        </p:nvSpPr>
        <p:spPr>
          <a:xfrm>
            <a:off x="288170" y="5998665"/>
            <a:ext cx="5971313" cy="369332"/>
          </a:xfrm>
          <a:prstGeom prst="rect">
            <a:avLst/>
          </a:prstGeom>
        </p:spPr>
        <p:txBody>
          <a:bodyPr wrap="square">
            <a:spAutoFit/>
          </a:bodyPr>
          <a:lstStyle/>
          <a:p>
            <a:r>
              <a:rPr lang="en-US" b="1" dirty="0">
                <a:solidFill>
                  <a:schemeClr val="tx2">
                    <a:lumMod val="60000"/>
                    <a:lumOff val="40000"/>
                  </a:schemeClr>
                </a:solidFill>
              </a:rPr>
              <a:t>Completely customizable - your indicators/schools!</a:t>
            </a:r>
          </a:p>
        </p:txBody>
      </p:sp>
      <p:sp>
        <p:nvSpPr>
          <p:cNvPr id="12" name="TextBox 11">
            <a:extLst>
              <a:ext uri="{FF2B5EF4-FFF2-40B4-BE49-F238E27FC236}">
                <a16:creationId xmlns:a16="http://schemas.microsoft.com/office/drawing/2014/main" id="{EB478E3C-159B-224E-A395-C7F223348128}"/>
              </a:ext>
            </a:extLst>
          </p:cNvPr>
          <p:cNvSpPr txBox="1"/>
          <p:nvPr/>
        </p:nvSpPr>
        <p:spPr>
          <a:xfrm>
            <a:off x="858986" y="2511984"/>
            <a:ext cx="7221977" cy="1446550"/>
          </a:xfrm>
          <a:prstGeom prst="rect">
            <a:avLst/>
          </a:prstGeom>
          <a:solidFill>
            <a:schemeClr val="bg1">
              <a:lumMod val="85000"/>
              <a:alpha val="59000"/>
            </a:schemeClr>
          </a:solidFill>
        </p:spPr>
        <p:txBody>
          <a:bodyPr wrap="none" rtlCol="0">
            <a:spAutoFit/>
          </a:bodyPr>
          <a:lstStyle/>
          <a:p>
            <a:pPr algn="ctr"/>
            <a:r>
              <a:rPr lang="en-US" sz="4400" b="1" dirty="0"/>
              <a:t>$1 PER Student</a:t>
            </a:r>
          </a:p>
          <a:p>
            <a:pPr algn="ctr"/>
            <a:r>
              <a:rPr lang="en-US" sz="4400" b="1" dirty="0"/>
              <a:t>Demo – get2bobc@gmail.com</a:t>
            </a:r>
          </a:p>
        </p:txBody>
      </p:sp>
      <p:sp>
        <p:nvSpPr>
          <p:cNvPr id="13" name="Rectangle 12">
            <a:extLst>
              <a:ext uri="{FF2B5EF4-FFF2-40B4-BE49-F238E27FC236}">
                <a16:creationId xmlns:a16="http://schemas.microsoft.com/office/drawing/2014/main" id="{1CE469F1-2524-4E4A-8F52-AB1EADB7AD84}"/>
              </a:ext>
            </a:extLst>
          </p:cNvPr>
          <p:cNvSpPr/>
          <p:nvPr/>
        </p:nvSpPr>
        <p:spPr>
          <a:xfrm>
            <a:off x="288170" y="6318705"/>
            <a:ext cx="8215750" cy="369332"/>
          </a:xfrm>
          <a:prstGeom prst="rect">
            <a:avLst/>
          </a:prstGeom>
        </p:spPr>
        <p:txBody>
          <a:bodyPr wrap="square">
            <a:spAutoFit/>
          </a:bodyPr>
          <a:lstStyle/>
          <a:p>
            <a:r>
              <a:rPr lang="en-US" b="1" dirty="0">
                <a:solidFill>
                  <a:srgbClr val="FF0000"/>
                </a:solidFill>
              </a:rPr>
              <a:t>13 Mins </a:t>
            </a:r>
            <a:r>
              <a:rPr lang="en-US" b="1" dirty="0"/>
              <a:t>- https://</a:t>
            </a:r>
            <a:r>
              <a:rPr lang="en-US" b="1" dirty="0" err="1"/>
              <a:t>www.youtube.com</a:t>
            </a:r>
            <a:r>
              <a:rPr lang="en-US" b="1" dirty="0"/>
              <a:t>/</a:t>
            </a:r>
            <a:r>
              <a:rPr lang="en-US" b="1" dirty="0" err="1"/>
              <a:t>watch?v</a:t>
            </a:r>
            <a:r>
              <a:rPr lang="en-US" b="1" dirty="0"/>
              <a:t>=f_KZE1dH7pA&amp;feature=</a:t>
            </a:r>
            <a:r>
              <a:rPr lang="en-US" b="1" dirty="0" err="1"/>
              <a:t>youtu.be</a:t>
            </a:r>
            <a:endParaRPr lang="en-US" b="1" dirty="0"/>
          </a:p>
        </p:txBody>
      </p:sp>
    </p:spTree>
    <p:extLst>
      <p:ext uri="{BB962C8B-B14F-4D97-AF65-F5344CB8AC3E}">
        <p14:creationId xmlns:p14="http://schemas.microsoft.com/office/powerpoint/2010/main" val="2842648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heckerboard(across)">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ubtitle 2"/>
          <p:cNvSpPr txBox="1">
            <a:spLocks/>
          </p:cNvSpPr>
          <p:nvPr/>
        </p:nvSpPr>
        <p:spPr bwMode="auto">
          <a:xfrm>
            <a:off x="2794000" y="1066800"/>
            <a:ext cx="8178800" cy="1752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20000"/>
              </a:spcBef>
              <a:buFont typeface="Arial" charset="0"/>
              <a:buNone/>
            </a:pPr>
            <a:r>
              <a:rPr lang="en-US" sz="8000" b="1" i="1" dirty="0">
                <a:solidFill>
                  <a:schemeClr val="tx2">
                    <a:lumMod val="60000"/>
                    <a:lumOff val="40000"/>
                  </a:schemeClr>
                </a:solidFill>
                <a:latin typeface="Arial Black" charset="0"/>
                <a:cs typeface="Arial Black" charset="0"/>
              </a:rPr>
              <a:t>Q &amp; A</a:t>
            </a:r>
          </a:p>
        </p:txBody>
      </p:sp>
      <p:sp>
        <p:nvSpPr>
          <p:cNvPr id="9" name="Title 1"/>
          <p:cNvSpPr txBox="1">
            <a:spLocks/>
          </p:cNvSpPr>
          <p:nvPr/>
        </p:nvSpPr>
        <p:spPr>
          <a:xfrm>
            <a:off x="2794001" y="3762375"/>
            <a:ext cx="6707808" cy="2318385"/>
          </a:xfrm>
          <a:prstGeom prst="rect">
            <a:avLst/>
          </a:prstGeom>
        </p:spPr>
        <p:txBody>
          <a:bodyPr anchor="ctr">
            <a:normAutofit/>
          </a:bodyPr>
          <a:lstStyle>
            <a:lvl1pPr algn="l" defTabSz="914400" rtl="0" eaLnBrk="1" latinLnBrk="0" hangingPunct="1">
              <a:spcBef>
                <a:spcPct val="0"/>
              </a:spcBef>
              <a:buNone/>
              <a:defRPr sz="4400" kern="1200">
                <a:solidFill>
                  <a:schemeClr val="tx1"/>
                </a:solidFill>
                <a:latin typeface="+mj-lt"/>
                <a:ea typeface="+mj-ea"/>
                <a:cs typeface="+mj-cs"/>
              </a:defRPr>
            </a:lvl1pPr>
          </a:lstStyle>
          <a:p>
            <a:pPr algn="ctr">
              <a:defRPr/>
            </a:pPr>
            <a:r>
              <a:rPr lang="en-US" sz="3900" dirty="0"/>
              <a:t>Bob Cornacchioli</a:t>
            </a:r>
            <a:br>
              <a:rPr lang="en-US" sz="3900" dirty="0"/>
            </a:br>
            <a:r>
              <a:rPr lang="en-US" sz="3900" dirty="0">
                <a:hlinkClick r:id="rId2"/>
              </a:rPr>
              <a:t>get2bobc@gmail.com</a:t>
            </a:r>
            <a:r>
              <a:rPr lang="en-US" sz="3900" dirty="0"/>
              <a:t> </a:t>
            </a:r>
          </a:p>
          <a:p>
            <a:pPr algn="ctr">
              <a:defRPr/>
            </a:pPr>
            <a:r>
              <a:rPr lang="en-US" sz="3900" dirty="0">
                <a:hlinkClick r:id="rId3"/>
              </a:rPr>
              <a:t>www.derotechnical.com</a:t>
            </a:r>
            <a:endParaRPr lang="en-US" sz="3900" dirty="0"/>
          </a:p>
          <a:p>
            <a:pPr algn="ctr">
              <a:defRPr/>
            </a:pPr>
            <a:endParaRPr lang="en-US" sz="3200" dirty="0"/>
          </a:p>
        </p:txBody>
      </p:sp>
      <p:sp>
        <p:nvSpPr>
          <p:cNvPr id="2" name="TextBox 1"/>
          <p:cNvSpPr txBox="1"/>
          <p:nvPr/>
        </p:nvSpPr>
        <p:spPr>
          <a:xfrm>
            <a:off x="762000" y="1066800"/>
            <a:ext cx="3963333" cy="1569660"/>
          </a:xfrm>
          <a:prstGeom prst="rect">
            <a:avLst/>
          </a:prstGeom>
        </p:spPr>
        <p:style>
          <a:lnRef idx="2">
            <a:schemeClr val="accent4"/>
          </a:lnRef>
          <a:fillRef idx="1">
            <a:schemeClr val="lt1"/>
          </a:fillRef>
          <a:effectRef idx="0">
            <a:schemeClr val="accent4"/>
          </a:effectRef>
          <a:fontRef idx="minor">
            <a:schemeClr val="dk1"/>
          </a:fontRef>
        </p:style>
        <p:txBody>
          <a:bodyPr>
            <a:spAutoFit/>
          </a:bodyPr>
          <a:lstStyle/>
          <a:p>
            <a:pPr algn="ctr">
              <a:defRPr/>
            </a:pPr>
            <a:r>
              <a:rPr 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ANY AND ALL DERO RESOURCES ARE AVAILABLE </a:t>
            </a:r>
          </a:p>
          <a:p>
            <a:pPr algn="ctr">
              <a:defRPr/>
            </a:pPr>
            <a:r>
              <a:rPr 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TO DOWNLOAD, TWEAK and USE FOR YOUR DISTRICT!  </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5982" y="3255617"/>
            <a:ext cx="2743200" cy="2673096"/>
          </a:xfrm>
          <a:prstGeom prst="rect">
            <a:avLst/>
          </a:prstGeom>
        </p:spPr>
      </p:pic>
    </p:spTree>
    <p:extLst>
      <p:ext uri="{BB962C8B-B14F-4D97-AF65-F5344CB8AC3E}">
        <p14:creationId xmlns:p14="http://schemas.microsoft.com/office/powerpoint/2010/main" val="14461176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3"/>
          <p:cNvSpPr>
            <a:spLocks noGrp="1"/>
          </p:cNvSpPr>
          <p:nvPr>
            <p:ph type="title"/>
          </p:nvPr>
        </p:nvSpPr>
        <p:spPr>
          <a:xfrm>
            <a:off x="457200" y="822960"/>
            <a:ext cx="8229600" cy="3429000"/>
          </a:xfrm>
        </p:spPr>
        <p:txBody>
          <a:bodyPr>
            <a:normAutofit fontScale="90000"/>
          </a:bodyPr>
          <a:lstStyle/>
          <a:p>
            <a:pPr algn="l"/>
            <a:br>
              <a:rPr lang="en-US" sz="2700" b="1" dirty="0">
                <a:latin typeface="Calibri" charset="0"/>
              </a:rPr>
            </a:br>
            <a:r>
              <a:rPr lang="en-US" sz="2200" b="1" dirty="0">
                <a:latin typeface="Calibri" charset="0"/>
              </a:rPr>
              <a:t>Standards Process </a:t>
            </a:r>
            <a:r>
              <a:rPr lang="mr-IN" sz="2200" b="1" dirty="0">
                <a:latin typeface="Calibri" charset="0"/>
              </a:rPr>
              <a:t>–</a:t>
            </a:r>
            <a:r>
              <a:rPr lang="en-US" sz="2200" b="1" dirty="0">
                <a:latin typeface="Calibri" charset="0"/>
              </a:rPr>
              <a:t> </a:t>
            </a:r>
            <a:r>
              <a:rPr lang="en-US" sz="2200" b="1" dirty="0">
                <a:solidFill>
                  <a:srgbClr val="C00000"/>
                </a:solidFill>
                <a:latin typeface="Calibri" charset="0"/>
              </a:rPr>
              <a:t>Should it stop? </a:t>
            </a:r>
            <a:r>
              <a:rPr lang="en-US" sz="2200" b="1" dirty="0">
                <a:solidFill>
                  <a:srgbClr val="00B050"/>
                </a:solidFill>
                <a:latin typeface="Calibri" charset="0"/>
              </a:rPr>
              <a:t>(GO LIVE and STOP!) </a:t>
            </a:r>
            <a:br>
              <a:rPr lang="en-US" sz="2200" b="1" dirty="0">
                <a:latin typeface="Calibri" charset="0"/>
              </a:rPr>
            </a:br>
            <a:r>
              <a:rPr lang="en-US" sz="2200" b="1" dirty="0">
                <a:solidFill>
                  <a:srgbClr val="00B050"/>
                </a:solidFill>
                <a:latin typeface="Calibri" charset="0"/>
              </a:rPr>
              <a:t>PS </a:t>
            </a:r>
            <a:r>
              <a:rPr lang="mr-IN" sz="2200" b="1" dirty="0">
                <a:solidFill>
                  <a:srgbClr val="00B050"/>
                </a:solidFill>
                <a:latin typeface="Calibri" charset="0"/>
              </a:rPr>
              <a:t>–</a:t>
            </a:r>
            <a:r>
              <a:rPr lang="en-US" sz="2200" b="1" dirty="0">
                <a:solidFill>
                  <a:srgbClr val="00B050"/>
                </a:solidFill>
                <a:latin typeface="Calibri" charset="0"/>
              </a:rPr>
              <a:t> Free  </a:t>
            </a:r>
            <a:r>
              <a:rPr lang="en-US" sz="2200" b="1" dirty="0">
                <a:latin typeface="Calibri" charset="0"/>
              </a:rPr>
              <a:t>PTP Metrics and Visual Aides </a:t>
            </a:r>
            <a:br>
              <a:rPr lang="en-US" sz="2200" b="1" dirty="0">
                <a:latin typeface="Calibri" charset="0"/>
              </a:rPr>
            </a:br>
            <a:r>
              <a:rPr lang="en-US" sz="2200" b="1" dirty="0">
                <a:latin typeface="Calibri" charset="0"/>
              </a:rPr>
              <a:t>Reviewing Assignments and Scores</a:t>
            </a:r>
            <a:br>
              <a:rPr lang="en-US" sz="2200" b="1" dirty="0">
                <a:latin typeface="Calibri" charset="0"/>
              </a:rPr>
            </a:br>
            <a:r>
              <a:rPr lang="en-US" sz="2200" b="1" dirty="0">
                <a:latin typeface="Calibri" charset="0"/>
              </a:rPr>
              <a:t>Differential Instruction and Assessment</a:t>
            </a:r>
            <a:br>
              <a:rPr lang="en-US" sz="2200" b="1" dirty="0">
                <a:latin typeface="Calibri" charset="0"/>
              </a:rPr>
            </a:br>
            <a:r>
              <a:rPr lang="en-US" sz="2200" b="1" dirty="0">
                <a:solidFill>
                  <a:schemeClr val="tx2">
                    <a:lumMod val="60000"/>
                    <a:lumOff val="40000"/>
                  </a:schemeClr>
                </a:solidFill>
                <a:latin typeface="Calibri" charset="0"/>
              </a:rPr>
              <a:t>Free Reports </a:t>
            </a:r>
            <a:br>
              <a:rPr lang="en-US" sz="2200" b="1" dirty="0">
                <a:latin typeface="Calibri" charset="0"/>
              </a:rPr>
            </a:br>
            <a:r>
              <a:rPr lang="en-US" sz="2200" b="1" dirty="0">
                <a:latin typeface="Calibri" charset="0"/>
              </a:rPr>
              <a:t>	Standard Grade Search Tool - Finding At Risk Students</a:t>
            </a:r>
            <a:br>
              <a:rPr lang="en-US" sz="2200" b="1" dirty="0">
                <a:latin typeface="Calibri" charset="0"/>
              </a:rPr>
            </a:br>
            <a:r>
              <a:rPr lang="en-US" sz="2200" b="1" dirty="0">
                <a:latin typeface="Calibri" charset="0"/>
              </a:rPr>
              <a:t>	Standards Grade % Breakdown </a:t>
            </a:r>
            <a:br>
              <a:rPr lang="en-US" sz="2200" b="1" dirty="0">
                <a:latin typeface="Calibri" charset="0"/>
              </a:rPr>
            </a:br>
            <a:r>
              <a:rPr lang="en-US" sz="2200" b="1" dirty="0">
                <a:latin typeface="Calibri" charset="0"/>
              </a:rPr>
              <a:t>	Assignments Tied to Standards</a:t>
            </a:r>
            <a:br>
              <a:rPr lang="en-US" sz="2200" b="1" dirty="0">
                <a:latin typeface="Calibri" charset="0"/>
              </a:rPr>
            </a:br>
            <a:r>
              <a:rPr lang="en-US" sz="2200" b="1" dirty="0">
                <a:latin typeface="Calibri" charset="0"/>
              </a:rPr>
              <a:t>	Count of Grades Given to a Standard</a:t>
            </a:r>
            <a:br>
              <a:rPr lang="en-US" sz="2200" b="1" dirty="0">
                <a:latin typeface="Calibri" charset="0"/>
              </a:rPr>
            </a:br>
            <a:r>
              <a:rPr lang="en-US" sz="2200" b="1" dirty="0">
                <a:latin typeface="Calibri" charset="0"/>
              </a:rPr>
              <a:t>	3 other FREE SIS Resources </a:t>
            </a:r>
            <a:r>
              <a:rPr lang="en-US" sz="2200" b="1" dirty="0" err="1">
                <a:latin typeface="Calibri" charset="0"/>
              </a:rPr>
              <a:t>SQLReport</a:t>
            </a:r>
            <a:r>
              <a:rPr lang="en-US" sz="2200" b="1" dirty="0">
                <a:latin typeface="Calibri" charset="0"/>
              </a:rPr>
              <a:t> 5 including</a:t>
            </a:r>
            <a:br>
              <a:rPr lang="en-US" sz="2200" b="1" dirty="0">
                <a:latin typeface="Calibri" charset="0"/>
              </a:rPr>
            </a:br>
            <a:r>
              <a:rPr lang="en-US" sz="2200" b="1" dirty="0">
                <a:latin typeface="Calibri" charset="0"/>
              </a:rPr>
              <a:t>			</a:t>
            </a:r>
            <a:r>
              <a:rPr lang="en-US" sz="2200" b="1" dirty="0">
                <a:solidFill>
                  <a:srgbClr val="C00000"/>
                </a:solidFill>
                <a:latin typeface="Calibri" charset="0"/>
              </a:rPr>
              <a:t>More than 1 Rollup Grade</a:t>
            </a:r>
            <a:br>
              <a:rPr lang="en-US" sz="2200" b="1" dirty="0">
                <a:solidFill>
                  <a:srgbClr val="C00000"/>
                </a:solidFill>
                <a:latin typeface="Calibri" charset="0"/>
              </a:rPr>
            </a:br>
            <a:r>
              <a:rPr lang="en-US" sz="2200" b="1" dirty="0">
                <a:solidFill>
                  <a:srgbClr val="C00000"/>
                </a:solidFill>
                <a:latin typeface="Calibri" charset="0"/>
              </a:rPr>
              <a:t>			Rollup Comments</a:t>
            </a:r>
            <a:br>
              <a:rPr lang="en-US" sz="2200" b="1" dirty="0">
                <a:latin typeface="Calibri" charset="0"/>
              </a:rPr>
            </a:br>
            <a:r>
              <a:rPr lang="en-US" sz="2200" b="1" dirty="0">
                <a:solidFill>
                  <a:srgbClr val="00B050"/>
                </a:solidFill>
                <a:latin typeface="Calibri" charset="0"/>
              </a:rPr>
              <a:t>PS- FEE Options</a:t>
            </a:r>
            <a:br>
              <a:rPr lang="en-US" sz="2200" dirty="0">
                <a:solidFill>
                  <a:srgbClr val="00B050"/>
                </a:solidFill>
                <a:latin typeface="Calibri" charset="0"/>
              </a:rPr>
            </a:br>
            <a:r>
              <a:rPr lang="en-US" sz="2200" dirty="0">
                <a:latin typeface="Calibri" charset="0"/>
              </a:rPr>
              <a:t> </a:t>
            </a:r>
            <a:r>
              <a:rPr lang="en-US" sz="2200" b="1" dirty="0">
                <a:solidFill>
                  <a:srgbClr val="FF0000"/>
                </a:solidFill>
                <a:latin typeface="Calibri" charset="0"/>
              </a:rPr>
              <a:t>Target Audience </a:t>
            </a:r>
            <a:r>
              <a:rPr lang="en-US" sz="2200" dirty="0">
                <a:latin typeface="Calibri" charset="0"/>
              </a:rPr>
              <a:t>– </a:t>
            </a:r>
            <a:r>
              <a:rPr lang="en-US" sz="2200" b="1" dirty="0">
                <a:latin typeface="Calibri" charset="0"/>
              </a:rPr>
              <a:t>Admins/Curriculum Leaders</a:t>
            </a:r>
            <a:endParaRPr lang="en-US" sz="2200" b="1" i="1" u="sng" dirty="0">
              <a:latin typeface="Calibri" charset="0"/>
            </a:endParaRPr>
          </a:p>
        </p:txBody>
      </p:sp>
      <p:sp>
        <p:nvSpPr>
          <p:cNvPr id="20483" name="Rectangle 6"/>
          <p:cNvSpPr>
            <a:spLocks noChangeArrowheads="1"/>
          </p:cNvSpPr>
          <p:nvPr/>
        </p:nvSpPr>
        <p:spPr bwMode="auto">
          <a:xfrm>
            <a:off x="2514600" y="5233670"/>
            <a:ext cx="4907280"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a:r>
              <a:rPr lang="en-US" sz="3200" dirty="0"/>
              <a:t>All PPT can be found @</a:t>
            </a:r>
          </a:p>
          <a:p>
            <a:pPr algn="ctr"/>
            <a:r>
              <a:rPr lang="en-US" sz="3200" dirty="0">
                <a:hlinkClick r:id="rId2"/>
              </a:rPr>
              <a:t>www.derotechnical.com</a:t>
            </a:r>
            <a:r>
              <a:rPr lang="en-US" sz="3200" dirty="0"/>
              <a:t> </a:t>
            </a:r>
          </a:p>
        </p:txBody>
      </p:sp>
      <p:pic>
        <p:nvPicPr>
          <p:cNvPr id="20484"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99960" y="1271438"/>
            <a:ext cx="855663" cy="855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1" y="4996778"/>
            <a:ext cx="1661160" cy="1618708"/>
          </a:xfrm>
          <a:prstGeom prst="rect">
            <a:avLst/>
          </a:prstGeom>
        </p:spPr>
      </p:pic>
      <p:sp>
        <p:nvSpPr>
          <p:cNvPr id="2" name="Rectangle 1"/>
          <p:cNvSpPr/>
          <p:nvPr/>
        </p:nvSpPr>
        <p:spPr>
          <a:xfrm>
            <a:off x="724185" y="-1786"/>
            <a:ext cx="7884915" cy="646331"/>
          </a:xfrm>
          <a:prstGeom prst="rect">
            <a:avLst/>
          </a:prstGeom>
        </p:spPr>
        <p:txBody>
          <a:bodyPr wrap="none">
            <a:spAutoFit/>
          </a:bodyPr>
          <a:lstStyle/>
          <a:p>
            <a:r>
              <a:rPr lang="en-US" sz="3600" b="1" i="1" dirty="0">
                <a:solidFill>
                  <a:schemeClr val="accent1">
                    <a:lumMod val="75000"/>
                  </a:schemeClr>
                </a:solidFill>
                <a:latin typeface="Calibri" charset="0"/>
              </a:rPr>
              <a:t>Agenda/Participants will be engaged in:</a:t>
            </a:r>
            <a:endParaRPr lang="en-US" sz="3600" dirty="0">
              <a:solidFill>
                <a:schemeClr val="accent1">
                  <a:lumMod val="75000"/>
                </a:schemeClr>
              </a:solidFill>
            </a:endParaRPr>
          </a:p>
        </p:txBody>
      </p:sp>
    </p:spTree>
    <p:extLst>
      <p:ext uri="{BB962C8B-B14F-4D97-AF65-F5344CB8AC3E}">
        <p14:creationId xmlns:p14="http://schemas.microsoft.com/office/powerpoint/2010/main" val="16340414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2621280" y="1158240"/>
            <a:ext cx="6217920" cy="1143000"/>
          </a:xfrm>
          <a:prstGeom prst="rect">
            <a:avLst/>
          </a:prstGeom>
          <a:noFill/>
          <a:ln w="9525">
            <a:noFill/>
            <a:miter lim="800000"/>
            <a:headEnd/>
            <a:tailEnd/>
          </a:ln>
        </p:spPr>
        <p:txBody>
          <a:bodyPr anchor="ctr"/>
          <a:lstStyle/>
          <a:p>
            <a:pPr defTabSz="457200" eaLnBrk="0" hangingPunct="0">
              <a:lnSpc>
                <a:spcPct val="150000"/>
              </a:lnSpc>
              <a:defRPr/>
            </a:pPr>
            <a:br>
              <a:rPr lang="en-US" sz="2400" dirty="0">
                <a:latin typeface="+mj-lt"/>
                <a:ea typeface="ＭＳ Ｐゴシック" charset="-128"/>
                <a:cs typeface="ＭＳ Ｐゴシック" charset="-128"/>
              </a:rPr>
            </a:br>
            <a:r>
              <a:rPr lang="en-US" sz="2400" b="1" dirty="0">
                <a:latin typeface="+mj-lt"/>
                <a:ea typeface="ＭＳ Ｐゴシック" charset="-128"/>
                <a:cs typeface="ＭＳ Ｐゴシック" charset="-128"/>
              </a:rPr>
              <a:t>CEO - DERO Technical Services (2007)</a:t>
            </a:r>
          </a:p>
          <a:p>
            <a:pPr eaLnBrk="0" hangingPunct="0">
              <a:lnSpc>
                <a:spcPct val="150000"/>
              </a:lnSpc>
              <a:defRPr/>
            </a:pPr>
            <a:r>
              <a:rPr lang="en-US" sz="2400" b="1" dirty="0">
                <a:ea typeface="ＭＳ Ｐゴシック" charset="-128"/>
                <a:cs typeface="ＭＳ Ｐゴシック" charset="-128"/>
              </a:rPr>
              <a:t>Marketing/- ParkBench Software Trainer (2007)</a:t>
            </a:r>
            <a:br>
              <a:rPr lang="en-US" sz="2400" b="1" dirty="0">
                <a:latin typeface="+mj-lt"/>
                <a:ea typeface="ＭＳ Ｐゴシック" charset="-128"/>
                <a:cs typeface="ＭＳ Ｐゴシック" charset="-128"/>
              </a:rPr>
            </a:br>
            <a:r>
              <a:rPr lang="en-US" sz="2400" b="1" dirty="0">
                <a:latin typeface="+mj-lt"/>
                <a:ea typeface="ＭＳ Ｐゴシック" charset="-128"/>
                <a:cs typeface="ＭＳ Ｐゴシック" charset="-128"/>
              </a:rPr>
              <a:t>Evangelist/Process Lead- Level Data (2010)</a:t>
            </a:r>
          </a:p>
          <a:p>
            <a:pPr defTabSz="457200" eaLnBrk="0" hangingPunct="0">
              <a:lnSpc>
                <a:spcPct val="150000"/>
              </a:lnSpc>
              <a:defRPr/>
            </a:pPr>
            <a:r>
              <a:rPr lang="en-US" sz="2400" b="1" dirty="0">
                <a:latin typeface="+mj-lt"/>
                <a:ea typeface="ＭＳ Ｐゴシック" charset="-128"/>
                <a:cs typeface="ＭＳ Ｐゴシック" charset="-128"/>
              </a:rPr>
              <a:t>PSISJS Partner </a:t>
            </a:r>
            <a:r>
              <a:rPr lang="mr-IN" sz="2400" b="1" dirty="0">
                <a:latin typeface="+mj-lt"/>
                <a:ea typeface="ＭＳ Ｐゴシック" charset="-128"/>
                <a:cs typeface="ＭＳ Ｐゴシック" charset="-128"/>
              </a:rPr>
              <a:t>–</a:t>
            </a:r>
            <a:r>
              <a:rPr lang="en-US" sz="2400" b="1" dirty="0">
                <a:latin typeface="+mj-lt"/>
                <a:ea typeface="ＭＳ Ｐゴシック" charset="-128"/>
                <a:cs typeface="ＭＳ Ｐゴシック" charset="-128"/>
              </a:rPr>
              <a:t> Standards/Trainer (2013)</a:t>
            </a:r>
            <a:br>
              <a:rPr lang="en-US" sz="2400" b="1" dirty="0">
                <a:latin typeface="+mj-lt"/>
                <a:ea typeface="ＭＳ Ｐゴシック" charset="-128"/>
                <a:cs typeface="ＭＳ Ｐゴシック" charset="-128"/>
              </a:rPr>
            </a:br>
            <a:r>
              <a:rPr lang="en-US" sz="2400" b="1" dirty="0">
                <a:latin typeface="+mj-lt"/>
                <a:ea typeface="ＭＳ Ｐゴシック" charset="-128"/>
                <a:cs typeface="ＭＳ Ｐゴシック" charset="-128"/>
              </a:rPr>
              <a:t>Alpha/Beta Team for PS and PTP</a:t>
            </a:r>
          </a:p>
          <a:p>
            <a:pPr defTabSz="457200" eaLnBrk="0" hangingPunct="0">
              <a:defRPr/>
            </a:pPr>
            <a:endParaRPr lang="en-US" sz="2400" b="1" dirty="0">
              <a:latin typeface="+mj-lt"/>
              <a:ea typeface="ＭＳ Ｐゴシック" charset="-128"/>
              <a:cs typeface="ＭＳ Ｐゴシック" charset="-128"/>
            </a:endParaRPr>
          </a:p>
        </p:txBody>
      </p:sp>
      <p:pic>
        <p:nvPicPr>
          <p:cNvPr id="22533"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14865" y="5496900"/>
            <a:ext cx="2472595" cy="9100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2534" name="Rectangle 1"/>
          <p:cNvSpPr>
            <a:spLocks noChangeArrowheads="1"/>
          </p:cNvSpPr>
          <p:nvPr/>
        </p:nvSpPr>
        <p:spPr bwMode="auto">
          <a:xfrm>
            <a:off x="506413" y="3977640"/>
            <a:ext cx="2008187"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en-US" b="1" i="1">
                <a:latin typeface="Chalkboard" charset="0"/>
                <a:cs typeface="Chalkboard" charset="0"/>
              </a:rPr>
              <a:t>Bob Cornacchioli</a:t>
            </a:r>
            <a:endParaRPr lang="en-US"/>
          </a:p>
        </p:txBody>
      </p:sp>
      <p:pic>
        <p:nvPicPr>
          <p:cNvPr id="3" name="Picture 2" descr="PTP CERTIFIE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93984" y="3259466"/>
            <a:ext cx="2857500" cy="6985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629920"/>
            <a:ext cx="2057400" cy="325120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6807" y="5127913"/>
            <a:ext cx="1303285" cy="1269979"/>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48088" y="5346343"/>
            <a:ext cx="1736999" cy="1281905"/>
          </a:xfrm>
          <a:prstGeom prst="rect">
            <a:avLst/>
          </a:prstGeom>
        </p:spPr>
      </p:pic>
      <p:sp>
        <p:nvSpPr>
          <p:cNvPr id="7" name="TextBox 6"/>
          <p:cNvSpPr txBox="1"/>
          <p:nvPr/>
        </p:nvSpPr>
        <p:spPr>
          <a:xfrm>
            <a:off x="2621280" y="4114800"/>
            <a:ext cx="6186309" cy="1477328"/>
          </a:xfrm>
          <a:prstGeom prst="rect">
            <a:avLst/>
          </a:prstGeom>
          <a:noFill/>
        </p:spPr>
        <p:txBody>
          <a:bodyPr wrap="none" rtlCol="0">
            <a:spAutoFit/>
          </a:bodyPr>
          <a:lstStyle/>
          <a:p>
            <a:pPr eaLnBrk="0" hangingPunct="0">
              <a:defRPr/>
            </a:pPr>
            <a:r>
              <a:rPr lang="en-US" sz="2400" b="1" dirty="0">
                <a:ea typeface="ＭＳ Ｐゴシック" charset="-128"/>
                <a:cs typeface="ＭＳ Ｐゴシック" charset="-128"/>
              </a:rPr>
              <a:t>Director of Technology and Media Services  	</a:t>
            </a:r>
          </a:p>
          <a:p>
            <a:pPr eaLnBrk="0" hangingPunct="0">
              <a:defRPr/>
            </a:pPr>
            <a:r>
              <a:rPr lang="en-US" sz="2400" b="1" dirty="0">
                <a:ea typeface="ＭＳ Ｐゴシック" charset="-128"/>
                <a:cs typeface="ＭＳ Ｐゴシック" charset="-128"/>
              </a:rPr>
              <a:t>	Shrewsbury Public Schools (16 yrs.)</a:t>
            </a:r>
          </a:p>
          <a:p>
            <a:pPr eaLnBrk="0" hangingPunct="0">
              <a:defRPr/>
            </a:pPr>
            <a:r>
              <a:rPr lang="en-US" sz="2400" b="1" dirty="0">
                <a:ea typeface="ＭＳ Ｐゴシック" charset="-128"/>
                <a:cs typeface="ＭＳ Ｐゴシック" charset="-128"/>
              </a:rPr>
              <a:t>	PowerSchool Administrator (6 yrs.)</a:t>
            </a:r>
          </a:p>
          <a:p>
            <a:endParaRPr lang="en-US" dirty="0"/>
          </a:p>
        </p:txBody>
      </p:sp>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68150" y="4769083"/>
            <a:ext cx="1576234" cy="2039832"/>
          </a:xfrm>
          <a:prstGeom prst="rect">
            <a:avLst/>
          </a:prstGeom>
        </p:spPr>
      </p:pic>
    </p:spTree>
    <p:extLst>
      <p:ext uri="{BB962C8B-B14F-4D97-AF65-F5344CB8AC3E}">
        <p14:creationId xmlns:p14="http://schemas.microsoft.com/office/powerpoint/2010/main" val="17704695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9"/>
          <p:cNvSpPr>
            <a:spLocks noChangeArrowheads="1"/>
          </p:cNvSpPr>
          <p:nvPr/>
        </p:nvSpPr>
        <p:spPr bwMode="auto">
          <a:xfrm>
            <a:off x="457200" y="3733800"/>
            <a:ext cx="8534400"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US" sz="3200" b="1" dirty="0"/>
              <a:t>What’s your role in the district?</a:t>
            </a:r>
          </a:p>
          <a:p>
            <a:r>
              <a:rPr lang="en-US" sz="3200" b="1" dirty="0"/>
              <a:t>How long have you grading standards?</a:t>
            </a:r>
          </a:p>
        </p:txBody>
      </p:sp>
      <p:pic>
        <p:nvPicPr>
          <p:cNvPr id="22530" name="Picture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87650" y="838200"/>
            <a:ext cx="3384550" cy="304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extBox 1"/>
          <p:cNvSpPr txBox="1"/>
          <p:nvPr/>
        </p:nvSpPr>
        <p:spPr>
          <a:xfrm>
            <a:off x="457201" y="4811018"/>
            <a:ext cx="7741920" cy="1354217"/>
          </a:xfrm>
          <a:prstGeom prst="rect">
            <a:avLst/>
          </a:prstGeom>
          <a:noFill/>
        </p:spPr>
        <p:txBody>
          <a:bodyPr wrap="square" rtlCol="0">
            <a:spAutoFit/>
          </a:bodyPr>
          <a:lstStyle/>
          <a:p>
            <a:r>
              <a:rPr lang="en-US" sz="3200" b="1" dirty="0">
                <a:solidFill>
                  <a:srgbClr val="C00000"/>
                </a:solidFill>
              </a:rPr>
              <a:t>Do you recall the transition process from traditional to standards grades?</a:t>
            </a:r>
          </a:p>
          <a:p>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4530" y="1468979"/>
            <a:ext cx="2103120" cy="1634042"/>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36740" y="1468979"/>
            <a:ext cx="1033780" cy="1622981"/>
          </a:xfrm>
          <a:prstGeom prst="rect">
            <a:avLst/>
          </a:prstGeom>
        </p:spPr>
      </p:pic>
    </p:spTree>
    <p:extLst>
      <p:ext uri="{BB962C8B-B14F-4D97-AF65-F5344CB8AC3E}">
        <p14:creationId xmlns:p14="http://schemas.microsoft.com/office/powerpoint/2010/main" val="1583802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0-#ppt_w/2"/>
                                          </p:val>
                                        </p:tav>
                                        <p:tav tm="100000">
                                          <p:val>
                                            <p:strVal val="#ppt_x"/>
                                          </p:val>
                                        </p:tav>
                                      </p:tavLst>
                                    </p:anim>
                                    <p:anim calcmode="lin" valueType="num">
                                      <p:cBhvr additive="base">
                                        <p:cTn id="13"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1+#ppt_w/2"/>
                                          </p:val>
                                        </p:tav>
                                        <p:tav tm="100000">
                                          <p:val>
                                            <p:strVal val="#ppt_x"/>
                                          </p:val>
                                        </p:tav>
                                      </p:tavLst>
                                    </p:anim>
                                    <p:anim calcmode="lin" valueType="num">
                                      <p:cBhvr additive="base">
                                        <p:cTn id="19"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7988" y="100856"/>
            <a:ext cx="7749262" cy="5685264"/>
          </a:xfrm>
          <a:prstGeom prst="rect">
            <a:avLst/>
          </a:prstGeom>
        </p:spPr>
      </p:pic>
      <p:sp>
        <p:nvSpPr>
          <p:cNvPr id="2" name="Title 1"/>
          <p:cNvSpPr>
            <a:spLocks noGrp="1"/>
          </p:cNvSpPr>
          <p:nvPr>
            <p:ph type="title"/>
          </p:nvPr>
        </p:nvSpPr>
        <p:spPr>
          <a:xfrm>
            <a:off x="457200" y="274638"/>
            <a:ext cx="8229600" cy="563562"/>
          </a:xfrm>
        </p:spPr>
        <p:txBody>
          <a:bodyPr>
            <a:noAutofit/>
          </a:bodyPr>
          <a:lstStyle/>
          <a:p>
            <a:r>
              <a:rPr lang="en-US" sz="4800" b="1" dirty="0">
                <a:solidFill>
                  <a:schemeClr val="bg1"/>
                </a:solidFill>
              </a:rPr>
              <a:t>Matrix vs. Metrics</a:t>
            </a:r>
          </a:p>
        </p:txBody>
      </p:sp>
      <p:pic>
        <p:nvPicPr>
          <p:cNvPr id="5"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07175" y="970598"/>
            <a:ext cx="6329650" cy="5330232"/>
          </a:xfrm>
        </p:spPr>
      </p:pic>
      <p:sp>
        <p:nvSpPr>
          <p:cNvPr id="6" name="Title 1"/>
          <p:cNvSpPr txBox="1">
            <a:spLocks/>
          </p:cNvSpPr>
          <p:nvPr/>
        </p:nvSpPr>
        <p:spPr>
          <a:xfrm>
            <a:off x="457200" y="2831068"/>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b="1" dirty="0">
                <a:solidFill>
                  <a:srgbClr val="0070C0"/>
                </a:solidFill>
              </a:rPr>
              <a:t>PTG </a:t>
            </a:r>
            <a:r>
              <a:rPr lang="mr-IN" b="1" dirty="0">
                <a:solidFill>
                  <a:srgbClr val="0070C0"/>
                </a:solidFill>
              </a:rPr>
              <a:t>–</a:t>
            </a:r>
            <a:r>
              <a:rPr lang="en-US" b="1" dirty="0">
                <a:solidFill>
                  <a:srgbClr val="0070C0"/>
                </a:solidFill>
              </a:rPr>
              <a:t> Student View</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9700" y="3117834"/>
            <a:ext cx="520963" cy="517880"/>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44575" y="3117834"/>
            <a:ext cx="520963" cy="517880"/>
          </a:xfrm>
          <a:prstGeom prst="rect">
            <a:avLst/>
          </a:prstGeom>
        </p:spPr>
      </p:pic>
    </p:spTree>
    <p:extLst>
      <p:ext uri="{BB962C8B-B14F-4D97-AF65-F5344CB8AC3E}">
        <p14:creationId xmlns:p14="http://schemas.microsoft.com/office/powerpoint/2010/main" val="952875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edg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par>
                                <p:cTn id="20" presetID="53" presetClass="entr" presetSubtype="16"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500" fill="hold"/>
                                        <p:tgtEl>
                                          <p:spTgt spid="9"/>
                                        </p:tgtEl>
                                        <p:attrNameLst>
                                          <p:attrName>ppt_w</p:attrName>
                                        </p:attrNameLst>
                                      </p:cBhvr>
                                      <p:tavLst>
                                        <p:tav tm="0">
                                          <p:val>
                                            <p:fltVal val="0"/>
                                          </p:val>
                                        </p:tav>
                                        <p:tav tm="100000">
                                          <p:val>
                                            <p:strVal val="#ppt_w"/>
                                          </p:val>
                                        </p:tav>
                                      </p:tavLst>
                                    </p:anim>
                                    <p:anim calcmode="lin" valueType="num">
                                      <p:cBhvr>
                                        <p:cTn id="23" dur="500" fill="hold"/>
                                        <p:tgtEl>
                                          <p:spTgt spid="9"/>
                                        </p:tgtEl>
                                        <p:attrNameLst>
                                          <p:attrName>ppt_h</p:attrName>
                                        </p:attrNameLst>
                                      </p:cBhvr>
                                      <p:tavLst>
                                        <p:tav tm="0">
                                          <p:val>
                                            <p:fltVal val="0"/>
                                          </p:val>
                                        </p:tav>
                                        <p:tav tm="100000">
                                          <p:val>
                                            <p:strVal val="#ppt_h"/>
                                          </p:val>
                                        </p:tav>
                                      </p:tavLst>
                                    </p:anim>
                                    <p:animEffect transition="in" filter="fade">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7322"/>
            <a:ext cx="8229600" cy="1143000"/>
          </a:xfrm>
        </p:spPr>
        <p:txBody>
          <a:bodyPr/>
          <a:lstStyle/>
          <a:p>
            <a:r>
              <a:rPr lang="en-US" b="1" dirty="0">
                <a:solidFill>
                  <a:schemeClr val="tx2">
                    <a:lumMod val="60000"/>
                    <a:lumOff val="40000"/>
                  </a:schemeClr>
                </a:solidFill>
              </a:rPr>
              <a:t>Grade Scales/Standard Progress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92760" y="3402701"/>
            <a:ext cx="6654800" cy="3348459"/>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020" y="883920"/>
            <a:ext cx="9144000" cy="2563381"/>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75120" y="2002041"/>
            <a:ext cx="1663700" cy="1460500"/>
          </a:xfrm>
          <a:prstGeom prst="rect">
            <a:avLst/>
          </a:prstGeom>
        </p:spPr>
      </p:pic>
    </p:spTree>
    <p:extLst>
      <p:ext uri="{BB962C8B-B14F-4D97-AF65-F5344CB8AC3E}">
        <p14:creationId xmlns:p14="http://schemas.microsoft.com/office/powerpoint/2010/main" val="1696219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43522"/>
            <a:ext cx="9144000" cy="1143000"/>
          </a:xfrm>
        </p:spPr>
        <p:txBody>
          <a:bodyPr>
            <a:normAutofit fontScale="90000"/>
          </a:bodyPr>
          <a:lstStyle/>
          <a:p>
            <a:r>
              <a:rPr lang="en-US" b="1" dirty="0">
                <a:solidFill>
                  <a:schemeClr val="tx2">
                    <a:lumMod val="60000"/>
                    <a:lumOff val="40000"/>
                  </a:schemeClr>
                </a:solidFill>
              </a:rPr>
              <a:t>Standard Progress &amp; Trend Comparison</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4552" y="777245"/>
            <a:ext cx="7314896" cy="6035035"/>
          </a:xfrm>
        </p:spPr>
      </p:pic>
      <p:pic>
        <p:nvPicPr>
          <p:cNvPr id="5" name="Picture 4" descr="Screen Shot 2014-12-13 at 10.02.48 AM.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03720" y="6339840"/>
            <a:ext cx="2197100" cy="472274"/>
          </a:xfrm>
          <a:prstGeom prst="rect">
            <a:avLst/>
          </a:prstGeom>
        </p:spPr>
      </p:pic>
      <p:sp>
        <p:nvSpPr>
          <p:cNvPr id="6" name="Frame 5"/>
          <p:cNvSpPr/>
          <p:nvPr/>
        </p:nvSpPr>
        <p:spPr>
          <a:xfrm>
            <a:off x="6233160" y="2057400"/>
            <a:ext cx="1996288" cy="4145280"/>
          </a:xfrm>
          <a:prstGeom prst="frame">
            <a:avLst>
              <a:gd name="adj1" fmla="val 490"/>
            </a:avLst>
          </a:prstGeom>
          <a:solidFill>
            <a:schemeClr val="bg1"/>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pic>
        <p:nvPicPr>
          <p:cNvPr id="7" name="Picture 6">
            <a:extLst>
              <a:ext uri="{FF2B5EF4-FFF2-40B4-BE49-F238E27FC236}">
                <a16:creationId xmlns:a16="http://schemas.microsoft.com/office/drawing/2014/main" id="{78C673AB-E1F4-6B45-8ADC-B2B253D05895}"/>
              </a:ext>
            </a:extLst>
          </p:cNvPr>
          <p:cNvPicPr>
            <a:picLocks noChangeAspect="1"/>
          </p:cNvPicPr>
          <p:nvPr/>
        </p:nvPicPr>
        <p:blipFill>
          <a:blip r:embed="rId4"/>
          <a:stretch>
            <a:fillRect/>
          </a:stretch>
        </p:blipFill>
        <p:spPr>
          <a:xfrm>
            <a:off x="131093" y="2057400"/>
            <a:ext cx="928274" cy="940150"/>
          </a:xfrm>
          <a:prstGeom prst="rect">
            <a:avLst/>
          </a:prstGeom>
        </p:spPr>
      </p:pic>
    </p:spTree>
    <p:extLst>
      <p:ext uri="{BB962C8B-B14F-4D97-AF65-F5344CB8AC3E}">
        <p14:creationId xmlns:p14="http://schemas.microsoft.com/office/powerpoint/2010/main" val="333214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5"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strVal val="#ppt_w*0.70"/>
                                          </p:val>
                                        </p:tav>
                                        <p:tav tm="100000">
                                          <p:val>
                                            <p:strVal val="#ppt_w"/>
                                          </p:val>
                                        </p:tav>
                                      </p:tavLst>
                                    </p:anim>
                                    <p:anim calcmode="lin" valueType="num">
                                      <p:cBhvr>
                                        <p:cTn id="12" dur="1000" fill="hold"/>
                                        <p:tgtEl>
                                          <p:spTgt spid="7"/>
                                        </p:tgtEl>
                                        <p:attrNameLst>
                                          <p:attrName>ppt_h</p:attrName>
                                        </p:attrNameLst>
                                      </p:cBhvr>
                                      <p:tavLst>
                                        <p:tav tm="0">
                                          <p:val>
                                            <p:strVal val="#ppt_h"/>
                                          </p:val>
                                        </p:tav>
                                        <p:tav tm="100000">
                                          <p:val>
                                            <p:strVal val="#ppt_h"/>
                                          </p:val>
                                        </p:tav>
                                      </p:tavLst>
                                    </p:anim>
                                    <p:animEffect transition="in" filter="fade">
                                      <p:cBhvr>
                                        <p:cTn id="13"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8"/>
            <a:ext cx="8229600" cy="1143000"/>
          </a:xfrm>
        </p:spPr>
        <p:txBody>
          <a:bodyPr>
            <a:normAutofit fontScale="90000"/>
          </a:bodyPr>
          <a:lstStyle/>
          <a:p>
            <a:r>
              <a:rPr lang="en-US" b="1" dirty="0">
                <a:solidFill>
                  <a:srgbClr val="00B050"/>
                </a:solidFill>
              </a:rPr>
              <a:t>Differentiated Instruction/Salad </a:t>
            </a:r>
            <a:br>
              <a:rPr lang="en-US" b="1" dirty="0">
                <a:solidFill>
                  <a:srgbClr val="00B050"/>
                </a:solidFill>
              </a:rPr>
            </a:br>
            <a:r>
              <a:rPr lang="en-US" sz="2700" b="1" i="1" dirty="0">
                <a:solidFill>
                  <a:srgbClr val="FF0000"/>
                </a:solidFill>
              </a:rPr>
              <a:t>(Instruction and Assessment)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6739" y="1882557"/>
            <a:ext cx="5810519" cy="2956888"/>
          </a:xfrm>
          <a:prstGeom prst="rect">
            <a:avLst/>
          </a:prstGeom>
        </p:spPr>
      </p:pic>
      <p:sp>
        <p:nvSpPr>
          <p:cNvPr id="3" name="TextBox 2"/>
          <p:cNvSpPr txBox="1"/>
          <p:nvPr/>
        </p:nvSpPr>
        <p:spPr>
          <a:xfrm>
            <a:off x="0" y="1051560"/>
            <a:ext cx="9143999" cy="830997"/>
          </a:xfrm>
          <a:prstGeom prst="rect">
            <a:avLst/>
          </a:prstGeom>
          <a:noFill/>
        </p:spPr>
        <p:txBody>
          <a:bodyPr wrap="square" rtlCol="0">
            <a:spAutoFit/>
          </a:bodyPr>
          <a:lstStyle/>
          <a:p>
            <a:pPr algn="ctr"/>
            <a:r>
              <a:rPr lang="en-US" sz="2400" b="1" dirty="0"/>
              <a:t>One-size-fits-all as it applies to teaching will bore some and baffle others.  Differentiating instruction is the key to reaching all students</a:t>
            </a:r>
            <a:r>
              <a:rPr lang="en-US" sz="2400" dirty="0"/>
              <a:t>.</a:t>
            </a:r>
          </a:p>
        </p:txBody>
      </p:sp>
      <p:sp>
        <p:nvSpPr>
          <p:cNvPr id="5" name="TextBox 4"/>
          <p:cNvSpPr txBox="1"/>
          <p:nvPr/>
        </p:nvSpPr>
        <p:spPr>
          <a:xfrm>
            <a:off x="0" y="4800600"/>
            <a:ext cx="9143999" cy="1477328"/>
          </a:xfrm>
          <a:prstGeom prst="rect">
            <a:avLst/>
          </a:prstGeom>
          <a:noFill/>
        </p:spPr>
        <p:txBody>
          <a:bodyPr wrap="square" rtlCol="0">
            <a:spAutoFit/>
          </a:bodyPr>
          <a:lstStyle/>
          <a:p>
            <a:pPr algn="ctr"/>
            <a:r>
              <a:rPr lang="en-US" sz="2400" b="1" dirty="0"/>
              <a:t>Richer mix of high-quality assessments formats can reduce the overall burden of assessment for teachers and is better for students. </a:t>
            </a:r>
          </a:p>
          <a:p>
            <a:pPr algn="ctr"/>
            <a:r>
              <a:rPr lang="en-US" sz="2400" b="1" dirty="0">
                <a:solidFill>
                  <a:srgbClr val="FF0000"/>
                </a:solidFill>
              </a:rPr>
              <a:t>Measure less, but measure it better!</a:t>
            </a:r>
          </a:p>
          <a:p>
            <a:pPr algn="ctr"/>
            <a:r>
              <a:rPr lang="en-US" dirty="0"/>
              <a:t>Race, P. - </a:t>
            </a:r>
            <a:r>
              <a:rPr lang="en-US" i="1" dirty="0"/>
              <a:t>UK Centre for Bioscience Briefing on Assessment.</a:t>
            </a:r>
            <a:endParaRPr lang="en-US" dirty="0">
              <a:solidFill>
                <a:srgbClr val="FF0000"/>
              </a:solidFill>
            </a:endParaRPr>
          </a:p>
        </p:txBody>
      </p:sp>
      <p:sp>
        <p:nvSpPr>
          <p:cNvPr id="6" name="TextBox 5"/>
          <p:cNvSpPr txBox="1"/>
          <p:nvPr/>
        </p:nvSpPr>
        <p:spPr>
          <a:xfrm>
            <a:off x="182880" y="6309360"/>
            <a:ext cx="7083542" cy="461665"/>
          </a:xfrm>
          <a:prstGeom prst="rect">
            <a:avLst/>
          </a:prstGeom>
          <a:noFill/>
        </p:spPr>
        <p:txBody>
          <a:bodyPr wrap="none" rtlCol="0">
            <a:spAutoFit/>
          </a:bodyPr>
          <a:lstStyle/>
          <a:p>
            <a:r>
              <a:rPr lang="en-US" sz="2400" b="1" i="1" dirty="0">
                <a:solidFill>
                  <a:srgbClr val="00B050"/>
                </a:solidFill>
              </a:rPr>
              <a:t>How often are your assessments discussed/reviewed?</a:t>
            </a:r>
            <a:endParaRPr lang="en-US" sz="2400" b="1" i="1" dirty="0"/>
          </a:p>
        </p:txBody>
      </p:sp>
    </p:spTree>
    <p:extLst>
      <p:ext uri="{BB962C8B-B14F-4D97-AF65-F5344CB8AC3E}">
        <p14:creationId xmlns:p14="http://schemas.microsoft.com/office/powerpoint/2010/main" val="269042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41726</TotalTime>
  <Words>744</Words>
  <Application>Microsoft Macintosh PowerPoint</Application>
  <PresentationFormat>On-screen Show (4:3)</PresentationFormat>
  <Paragraphs>139</Paragraphs>
  <Slides>27</Slides>
  <Notes>2</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27</vt:i4>
      </vt:variant>
    </vt:vector>
  </HeadingPairs>
  <TitlesOfParts>
    <vt:vector size="33" baseType="lpstr">
      <vt:lpstr>Arial</vt:lpstr>
      <vt:lpstr>Arial Black</vt:lpstr>
      <vt:lpstr>Calibri</vt:lpstr>
      <vt:lpstr>Chalkboard</vt:lpstr>
      <vt:lpstr>Office Theme</vt:lpstr>
      <vt:lpstr>1_Office Theme</vt:lpstr>
      <vt:lpstr>PowerPoint Presentation</vt:lpstr>
      <vt:lpstr>How long did it take? ABCDEF to 4/3/2/1 or OSUN</vt:lpstr>
      <vt:lpstr> Standards Process – Should it stop? (GO LIVE and STOP!)  PS – Free  PTP Metrics and Visual Aides  Reviewing Assignments and Scores Differential Instruction and Assessment Free Reports   Standard Grade Search Tool - Finding At Risk Students  Standards Grade % Breakdown   Assignments Tied to Standards  Count of Grades Given to a Standard  3 other FREE SIS Resources SQLReport 5 including    More than 1 Rollup Grade    Rollup Comments PS- FEE Options  Target Audience – Admins/Curriculum Leaders</vt:lpstr>
      <vt:lpstr>PowerPoint Presentation</vt:lpstr>
      <vt:lpstr>PowerPoint Presentation</vt:lpstr>
      <vt:lpstr>Matrix vs. Metrics</vt:lpstr>
      <vt:lpstr>Grade Scales/Standard Progress</vt:lpstr>
      <vt:lpstr>Standard Progress &amp; Trend Comparison</vt:lpstr>
      <vt:lpstr>Differentiated Instruction/Salad  (Instruction and Assessment)</vt:lpstr>
      <vt:lpstr>Individual Student Progress (3 clicks)</vt:lpstr>
      <vt:lpstr>Exemption Policy – “Yours”</vt:lpstr>
      <vt:lpstr>EVEN SIMPLIER w PS V 11.0.4.1 (Jan)</vt:lpstr>
      <vt:lpstr>Free Reports with Matt Freund</vt:lpstr>
      <vt:lpstr>Great News- FREE PSCB Bundle</vt:lpstr>
      <vt:lpstr>PowerPoint Presentation</vt:lpstr>
      <vt:lpstr>PowerPoint Presentation</vt:lpstr>
      <vt:lpstr>How are your teachers grading?</vt:lpstr>
      <vt:lpstr>Are your teachers using assignments</vt:lpstr>
      <vt:lpstr>Custom Standards Report – Assignments NOT ALL STANDARDS ARE CREATED EQUAL</vt:lpstr>
      <vt:lpstr>PowerPoint Presentation</vt:lpstr>
      <vt:lpstr>PowerTeacherPro and TRANSFERS</vt:lpstr>
      <vt:lpstr>PowerPoint Presentation</vt:lpstr>
      <vt:lpstr>Once on PS 12.0.X</vt:lpstr>
      <vt:lpstr>$ What can PowerSchool Offer $</vt:lpstr>
      <vt:lpstr>Unified Classroom w/ PTP Links - $ FEE </vt:lpstr>
      <vt:lpstr>PowerPoint Presentation</vt:lpstr>
      <vt:lpstr>PowerPoint Presentation</vt:lpstr>
    </vt:vector>
  </TitlesOfParts>
  <Company>Shrewsbury Public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Bob Cornacchioli</dc:creator>
  <cp:lastModifiedBy>Microsoft Office User</cp:lastModifiedBy>
  <cp:revision>212</cp:revision>
  <dcterms:created xsi:type="dcterms:W3CDTF">2014-09-20T00:33:29Z</dcterms:created>
  <dcterms:modified xsi:type="dcterms:W3CDTF">2019-10-10T23:45:41Z</dcterms:modified>
</cp:coreProperties>
</file>